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75" r:id="rId5"/>
    <p:sldId id="256" r:id="rId6"/>
    <p:sldId id="276" r:id="rId7"/>
    <p:sldId id="271" r:id="rId8"/>
    <p:sldId id="277" r:id="rId9"/>
    <p:sldId id="257" r:id="rId10"/>
    <p:sldId id="272" r:id="rId11"/>
    <p:sldId id="273" r:id="rId12"/>
    <p:sldId id="260" r:id="rId13"/>
    <p:sldId id="262" r:id="rId14"/>
    <p:sldId id="263" r:id="rId15"/>
    <p:sldId id="278" r:id="rId16"/>
    <p:sldId id="264" r:id="rId17"/>
    <p:sldId id="265" r:id="rId18"/>
    <p:sldId id="280" r:id="rId19"/>
    <p:sldId id="266" r:id="rId20"/>
    <p:sldId id="268" r:id="rId21"/>
    <p:sldId id="270" r:id="rId22"/>
    <p:sldId id="281" r:id="rId23"/>
    <p:sldId id="282" r:id="rId24"/>
    <p:sldId id="284" r:id="rId25"/>
    <p:sldId id="285" r:id="rId26"/>
    <p:sldId id="287" r:id="rId27"/>
    <p:sldId id="288"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058" autoAdjust="0"/>
  </p:normalViewPr>
  <p:slideViewPr>
    <p:cSldViewPr snapToGrid="0">
      <p:cViewPr varScale="1">
        <p:scale>
          <a:sx n="54" d="100"/>
          <a:sy n="54" d="100"/>
        </p:scale>
        <p:origin x="11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8591F-69A8-49F1-9A23-BE287771889E}" type="datetimeFigureOut">
              <a:rPr lang="en-US" smtClean="0"/>
              <a:t>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B87B0-3ED8-4C83-9FB8-65A4B09AFE24}" type="slidenum">
              <a:rPr lang="en-US" smtClean="0"/>
              <a:t>‹#›</a:t>
            </a:fld>
            <a:endParaRPr lang="en-US"/>
          </a:p>
        </p:txBody>
      </p:sp>
    </p:spTree>
    <p:extLst>
      <p:ext uri="{BB962C8B-B14F-4D97-AF65-F5344CB8AC3E}">
        <p14:creationId xmlns:p14="http://schemas.microsoft.com/office/powerpoint/2010/main" val="4119314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We’re very excited to present to you a new data validation tool, the Benefits Data Validation Knowledge Management System also referred to as KMS. This tool was developed in collaboration with Mathematica Policy Research. </a:t>
            </a:r>
          </a:p>
          <a:p>
            <a:endParaRPr lang="en-US" baseline="0" dirty="0" smtClean="0"/>
          </a:p>
          <a:p>
            <a:r>
              <a:rPr lang="en-US" baseline="0" dirty="0" smtClean="0"/>
              <a:t>This PowerPoint includes screen shots on how to access, navigate and utilize the Data Validation Knowledge Management System for the sixteen benefit populations as well as a few key topic areas. </a:t>
            </a:r>
          </a:p>
          <a:p>
            <a:endParaRPr lang="en-US" baseline="0" dirty="0" smtClean="0"/>
          </a:p>
        </p:txBody>
      </p:sp>
      <p:sp>
        <p:nvSpPr>
          <p:cNvPr id="4" name="Slide Number Placeholder 3"/>
          <p:cNvSpPr>
            <a:spLocks noGrp="1"/>
          </p:cNvSpPr>
          <p:nvPr>
            <p:ph type="sldNum" sz="quarter" idx="10"/>
          </p:nvPr>
        </p:nvSpPr>
        <p:spPr/>
        <p:txBody>
          <a:bodyPr/>
          <a:lstStyle/>
          <a:p>
            <a:fld id="{1E6B87B0-3ED8-4C83-9FB8-65A4B09AFE24}" type="slidenum">
              <a:rPr lang="en-US" smtClean="0"/>
              <a:t>1</a:t>
            </a:fld>
            <a:endParaRPr lang="en-US"/>
          </a:p>
        </p:txBody>
      </p:sp>
    </p:spTree>
    <p:extLst>
      <p:ext uri="{BB962C8B-B14F-4D97-AF65-F5344CB8AC3E}">
        <p14:creationId xmlns:p14="http://schemas.microsoft.com/office/powerpoint/2010/main" val="3056378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You</a:t>
            </a:r>
            <a:r>
              <a:rPr lang="en-US" baseline="0" dirty="0" smtClean="0"/>
              <a:t> will access the Knowledge Management System on the DOL Data Validation webpage under “What’s New.” After clicking the link, you will be redirected to the KMS webpage. </a:t>
            </a:r>
          </a:p>
          <a:p>
            <a:endParaRPr lang="en-US" baseline="0" dirty="0" smtClean="0"/>
          </a:p>
          <a:p>
            <a:r>
              <a:rPr lang="en-US" baseline="0" dirty="0" smtClean="0"/>
              <a:t>The knowledge management system consolidates information from UI and data validation resources into a single repository allowing users to quickly find information for data validation and reporting for UI transactions. </a:t>
            </a:r>
          </a:p>
          <a:p>
            <a:endParaRPr lang="en-US" baseline="0" dirty="0" smtClean="0"/>
          </a:p>
          <a:p>
            <a:r>
              <a:rPr lang="en-US" baseline="0" dirty="0" smtClean="0"/>
              <a:t>On this page, there are three main sections: How to Use the Knowledge Management System (Instructions document), Master Index and Benefit Resources. Each section will populate in a separate window to view. </a:t>
            </a:r>
          </a:p>
        </p:txBody>
      </p:sp>
      <p:sp>
        <p:nvSpPr>
          <p:cNvPr id="4" name="Slide Number Placeholder 3"/>
          <p:cNvSpPr>
            <a:spLocks noGrp="1"/>
          </p:cNvSpPr>
          <p:nvPr>
            <p:ph type="sldNum" sz="quarter" idx="10"/>
          </p:nvPr>
        </p:nvSpPr>
        <p:spPr/>
        <p:txBody>
          <a:bodyPr/>
          <a:lstStyle/>
          <a:p>
            <a:fld id="{1E6B87B0-3ED8-4C83-9FB8-65A4B09AFE24}" type="slidenum">
              <a:rPr lang="en-US" smtClean="0"/>
              <a:t>2</a:t>
            </a:fld>
            <a:endParaRPr lang="en-US"/>
          </a:p>
        </p:txBody>
      </p:sp>
    </p:spTree>
    <p:extLst>
      <p:ext uri="{BB962C8B-B14F-4D97-AF65-F5344CB8AC3E}">
        <p14:creationId xmlns:p14="http://schemas.microsoft.com/office/powerpoint/2010/main" val="2887109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Red link on the KMS landing page is : How to use the Knowledge</a:t>
            </a:r>
            <a:r>
              <a:rPr lang="en-US" baseline="0" dirty="0" smtClean="0"/>
              <a:t> Management System – this page provides a brief explanation of the purpose of the  management system, transactions and statuses and highlight the difference in reporting time periods. </a:t>
            </a:r>
          </a:p>
          <a:p>
            <a:endParaRPr lang="en-US" baseline="0" dirty="0" smtClean="0"/>
          </a:p>
          <a:p>
            <a:r>
              <a:rPr lang="en-US" baseline="0" dirty="0" smtClean="0"/>
              <a:t>Some populations count transactions and statuses at the end of the month, while others count at the end of the quarter. For example,  the status for age of pending appeals is counted at the end of the month while age of overpayments is counted at the end of the quarter. </a:t>
            </a:r>
            <a:endParaRPr lang="en-US" dirty="0" smtClean="0"/>
          </a:p>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3</a:t>
            </a:fld>
            <a:endParaRPr lang="en-US"/>
          </a:p>
        </p:txBody>
      </p:sp>
    </p:spTree>
    <p:extLst>
      <p:ext uri="{BB962C8B-B14F-4D97-AF65-F5344CB8AC3E}">
        <p14:creationId xmlns:p14="http://schemas.microsoft.com/office/powerpoint/2010/main" val="132643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a:t>
            </a:r>
            <a:r>
              <a:rPr lang="en-US" baseline="30000" dirty="0" smtClean="0"/>
              <a:t>nd</a:t>
            </a:r>
            <a:r>
              <a:rPr lang="en-US" dirty="0" smtClean="0"/>
              <a:t> red link on the KMS landing page is the</a:t>
            </a:r>
            <a:r>
              <a:rPr lang="en-US" baseline="0" dirty="0" smtClean="0"/>
              <a:t> Master Index . On this page you will notice a search function. </a:t>
            </a:r>
          </a:p>
          <a:p>
            <a:endParaRPr lang="en-US" baseline="0" dirty="0" smtClean="0"/>
          </a:p>
          <a:p>
            <a:r>
              <a:rPr lang="en-US" baseline="0" dirty="0" smtClean="0"/>
              <a:t>By clicking on the search function the user will also see icons for page thumbnails, add attachments, view layers and search the document by word or phrase.  For example, if you select Overpayments (OP) and then search “Penalty” or Accumulated Federal Amount”, the search feature will examine all the OP populations for the requested word or phrase. </a:t>
            </a:r>
          </a:p>
        </p:txBody>
      </p:sp>
      <p:sp>
        <p:nvSpPr>
          <p:cNvPr id="4" name="Slide Number Placeholder 3"/>
          <p:cNvSpPr>
            <a:spLocks noGrp="1"/>
          </p:cNvSpPr>
          <p:nvPr>
            <p:ph type="sldNum" sz="quarter" idx="10"/>
          </p:nvPr>
        </p:nvSpPr>
        <p:spPr/>
        <p:txBody>
          <a:bodyPr/>
          <a:lstStyle/>
          <a:p>
            <a:fld id="{1E6B87B0-3ED8-4C83-9FB8-65A4B09AFE24}" type="slidenum">
              <a:rPr lang="en-US" smtClean="0"/>
              <a:t>4</a:t>
            </a:fld>
            <a:endParaRPr lang="en-US"/>
          </a:p>
        </p:txBody>
      </p:sp>
    </p:spTree>
    <p:extLst>
      <p:ext uri="{BB962C8B-B14F-4D97-AF65-F5344CB8AC3E}">
        <p14:creationId xmlns:p14="http://schemas.microsoft.com/office/powerpoint/2010/main" val="2332560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Master Index</a:t>
            </a:r>
            <a:r>
              <a:rPr lang="en-US" baseline="0" dirty="0" smtClean="0"/>
              <a:t> consist of links to the following:</a:t>
            </a:r>
          </a:p>
          <a:p>
            <a:endParaRPr lang="en-US" baseline="0" dirty="0" smtClean="0"/>
          </a:p>
          <a:p>
            <a:pPr marL="171450" indent="-171450">
              <a:buFontTx/>
              <a:buChar char="-"/>
            </a:pPr>
            <a:r>
              <a:rPr lang="en-US" baseline="0" dirty="0" smtClean="0"/>
              <a:t>KMS Instructions</a:t>
            </a:r>
          </a:p>
          <a:p>
            <a:pPr marL="171450" indent="-171450">
              <a:buFontTx/>
              <a:buChar char="-"/>
            </a:pPr>
            <a:r>
              <a:rPr lang="en-US" baseline="0" dirty="0" smtClean="0"/>
              <a:t>The 16 benefit populations that are listed in 7 categories</a:t>
            </a:r>
          </a:p>
          <a:p>
            <a:pPr marL="171450" indent="-171450">
              <a:buFontTx/>
              <a:buChar char="-"/>
            </a:pPr>
            <a:r>
              <a:rPr lang="en-US" baseline="0" dirty="0" smtClean="0"/>
              <a:t>And Other Key Topics that will help enhance understanding of vital DV concepts.</a:t>
            </a:r>
          </a:p>
          <a:p>
            <a:pPr marL="171450" indent="-171450">
              <a:buFontTx/>
              <a:buChar char="-"/>
            </a:pPr>
            <a:endParaRPr lang="en-US" baseline="0" dirty="0" smtClean="0"/>
          </a:p>
          <a:p>
            <a:pPr marL="0" indent="0">
              <a:buFontTx/>
              <a:buNone/>
            </a:pPr>
            <a:r>
              <a:rPr lang="en-US" baseline="0" dirty="0" smtClean="0"/>
              <a:t>Each population category includes information from UI Reporting and DV Handbooks:</a:t>
            </a:r>
          </a:p>
          <a:p>
            <a:pPr marL="171450" indent="-171450">
              <a:buFontTx/>
              <a:buChar char="-"/>
            </a:pPr>
            <a:r>
              <a:rPr lang="en-US" baseline="0" dirty="0" smtClean="0"/>
              <a:t>UI DV Benefits Handbook (ETA 361); Subpopulation specifications</a:t>
            </a:r>
          </a:p>
          <a:p>
            <a:pPr marL="171450" indent="-171450">
              <a:buFontTx/>
              <a:buChar char="-"/>
            </a:pPr>
            <a:r>
              <a:rPr lang="en-US" baseline="0" dirty="0" smtClean="0"/>
              <a:t>Federal Benefits Module 3, Data Element Validation Instructions/Rules</a:t>
            </a:r>
          </a:p>
          <a:p>
            <a:pPr marL="171450" indent="-171450">
              <a:buFontTx/>
              <a:buChar char="-"/>
            </a:pPr>
            <a:r>
              <a:rPr lang="en-US" baseline="0" dirty="0" smtClean="0"/>
              <a:t>UI Reporting Handbook  (Handbook - 401, 5</a:t>
            </a:r>
            <a:r>
              <a:rPr lang="en-US" baseline="30000" dirty="0" smtClean="0"/>
              <a:t>th</a:t>
            </a:r>
            <a:r>
              <a:rPr lang="en-US" baseline="0" dirty="0" smtClean="0"/>
              <a:t> Edition)</a:t>
            </a:r>
          </a:p>
          <a:p>
            <a:pPr marL="171450" indent="-171450">
              <a:buFontTx/>
              <a:buChar char="-"/>
            </a:pPr>
            <a:r>
              <a:rPr lang="en-US" baseline="0" dirty="0" smtClean="0"/>
              <a:t>And the UI DV Operations Guide  - (Handbook 411); Record Layouts</a:t>
            </a:r>
          </a:p>
          <a:p>
            <a:pPr marL="0" indent="0">
              <a:buFontTx/>
              <a:buNone/>
            </a:pPr>
            <a:endParaRPr lang="en-US" baseline="0" dirty="0" smtClean="0"/>
          </a:p>
          <a:p>
            <a:pPr marL="171450" indent="-171450">
              <a:buFontTx/>
              <a:buChar char="-"/>
            </a:pPr>
            <a:endParaRPr lang="en-US" baseline="0" dirty="0" smtClean="0"/>
          </a:p>
          <a:p>
            <a:pPr marL="171450" indent="-171450">
              <a:buFontTx/>
              <a:buChar char="-"/>
            </a:pPr>
            <a:endParaRPr lang="en-US" baseline="0"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5</a:t>
            </a:fld>
            <a:endParaRPr lang="en-US"/>
          </a:p>
        </p:txBody>
      </p:sp>
    </p:spTree>
    <p:extLst>
      <p:ext uri="{BB962C8B-B14F-4D97-AF65-F5344CB8AC3E}">
        <p14:creationId xmlns:p14="http://schemas.microsoft.com/office/powerpoint/2010/main" val="1493136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third section on the KMS webpage is the Benefit Resources. Clicking on the plus sign (or expansion symbol)  will reveal the benefit populations below and the other key topics section.</a:t>
            </a:r>
          </a:p>
          <a:p>
            <a:endParaRPr lang="en-US" baseline="0" dirty="0" smtClean="0"/>
          </a:p>
          <a:p>
            <a:r>
              <a:rPr lang="en-US" baseline="0" dirty="0" smtClean="0"/>
              <a:t>You can directly access information to a particular population by clicking on the  population link. </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6</a:t>
            </a:fld>
            <a:endParaRPr lang="en-US"/>
          </a:p>
        </p:txBody>
      </p:sp>
    </p:spTree>
    <p:extLst>
      <p:ext uri="{BB962C8B-B14F-4D97-AF65-F5344CB8AC3E}">
        <p14:creationId xmlns:p14="http://schemas.microsoft.com/office/powerpoint/2010/main" val="1426932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associated report elements are listed</a:t>
            </a:r>
            <a:r>
              <a:rPr lang="en-US" baseline="0" dirty="0" smtClean="0"/>
              <a:t> below the transaction type/status for each population. </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7</a:t>
            </a:fld>
            <a:endParaRPr lang="en-US"/>
          </a:p>
        </p:txBody>
      </p:sp>
    </p:spTree>
    <p:extLst>
      <p:ext uri="{BB962C8B-B14F-4D97-AF65-F5344CB8AC3E}">
        <p14:creationId xmlns:p14="http://schemas.microsoft.com/office/powerpoint/2010/main" val="1919126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 populations</a:t>
            </a:r>
            <a:r>
              <a:rPr lang="en-US" baseline="0" dirty="0" smtClean="0"/>
              <a:t> are listed under the overall category for Appeals and Overpayments, including different statuses and transaction types for Appeals (6 pops) and Overpayments (4 pops). </a:t>
            </a:r>
          </a:p>
          <a:p>
            <a:endParaRPr lang="en-US" baseline="0" dirty="0" smtClean="0"/>
          </a:p>
          <a:p>
            <a:r>
              <a:rPr lang="en-US" baseline="0" dirty="0" smtClean="0"/>
              <a:t>Population 6 – Lower Authority Appeals Filed</a:t>
            </a:r>
          </a:p>
          <a:p>
            <a:r>
              <a:rPr lang="en-US" baseline="0" dirty="0" smtClean="0"/>
              <a:t>Population 7 – Higher Authority Appeals Filed</a:t>
            </a:r>
          </a:p>
          <a:p>
            <a:r>
              <a:rPr lang="en-US" baseline="0" dirty="0" smtClean="0"/>
              <a:t>Population 8 – Lower Authority Appeals Decided </a:t>
            </a:r>
          </a:p>
          <a:p>
            <a:r>
              <a:rPr lang="en-US" baseline="0" dirty="0" smtClean="0"/>
              <a:t>Population 9 – Higher Authority Appeals Decided </a:t>
            </a:r>
          </a:p>
          <a:p>
            <a:r>
              <a:rPr lang="en-US" baseline="0" dirty="0" smtClean="0"/>
              <a:t>Population 10 – Lower Authority Appeals Case Aging</a:t>
            </a:r>
          </a:p>
          <a:p>
            <a:r>
              <a:rPr lang="en-US" baseline="0" dirty="0" smtClean="0"/>
              <a:t>Population 11 – Higher Authority Appeals Case Aging </a:t>
            </a:r>
          </a:p>
          <a:p>
            <a:endParaRPr lang="en-US" baseline="0" dirty="0" smtClean="0"/>
          </a:p>
          <a:p>
            <a:r>
              <a:rPr lang="en-US" baseline="0" dirty="0" smtClean="0"/>
              <a:t>Overpayment populations:</a:t>
            </a:r>
          </a:p>
          <a:p>
            <a:endParaRPr lang="en-US" baseline="0" dirty="0" smtClean="0"/>
          </a:p>
          <a:p>
            <a:r>
              <a:rPr lang="en-US" baseline="0" dirty="0" smtClean="0"/>
              <a:t>Population 12 – Overpayments Established by Cause</a:t>
            </a:r>
          </a:p>
          <a:p>
            <a:r>
              <a:rPr lang="en-US" baseline="0" dirty="0" smtClean="0"/>
              <a:t>Population 13 – Overpayments Reconciliation</a:t>
            </a:r>
          </a:p>
          <a:p>
            <a:r>
              <a:rPr lang="en-US" baseline="0" dirty="0" smtClean="0"/>
              <a:t>Population 14 – Age of Overpayments</a:t>
            </a:r>
          </a:p>
          <a:p>
            <a:r>
              <a:rPr lang="en-US" baseline="0" dirty="0" smtClean="0"/>
              <a:t>Population 15 – Overpayments Established by Detection Method</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8</a:t>
            </a:fld>
            <a:endParaRPr lang="en-US"/>
          </a:p>
        </p:txBody>
      </p:sp>
    </p:spTree>
    <p:extLst>
      <p:ext uri="{BB962C8B-B14F-4D97-AF65-F5344CB8AC3E}">
        <p14:creationId xmlns:p14="http://schemas.microsoft.com/office/powerpoint/2010/main" val="1958801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We’ll use Population 1 – Weeks Claimed as an example. </a:t>
            </a:r>
          </a:p>
          <a:p>
            <a:endParaRPr lang="en-US" baseline="0" dirty="0" smtClean="0"/>
          </a:p>
          <a:p>
            <a:r>
              <a:rPr lang="en-US" baseline="0" dirty="0" smtClean="0"/>
              <a:t>This first page of the Pop 1 chapter lists all the information included and acts as a TOC</a:t>
            </a:r>
          </a:p>
          <a:p>
            <a:endParaRPr lang="en-US" baseline="0" dirty="0" smtClean="0"/>
          </a:p>
          <a:p>
            <a:r>
              <a:rPr lang="en-US" baseline="0" dirty="0" smtClean="0"/>
              <a:t>For each main data element that make up a population – any pertinent definition, Module 3, and record layout information will also be provided.  </a:t>
            </a:r>
          </a:p>
          <a:p>
            <a:r>
              <a:rPr lang="en-US" baseline="0" dirty="0" smtClean="0"/>
              <a:t>For Pop 1 this includes Date Week Claimed, Monetarily Eligible, and Earnings</a:t>
            </a:r>
          </a:p>
          <a:p>
            <a:endParaRPr lang="en-US" baseline="0" dirty="0" smtClean="0"/>
          </a:p>
          <a:p>
            <a:r>
              <a:rPr lang="en-US" baseline="0" dirty="0" smtClean="0"/>
              <a:t>In PowerPoint presentation, this TOC will be included on the slides in the right hand side with red arrows to help understand navigation of resource tool</a:t>
            </a:r>
          </a:p>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9</a:t>
            </a:fld>
            <a:endParaRPr lang="en-US"/>
          </a:p>
        </p:txBody>
      </p:sp>
    </p:spTree>
    <p:extLst>
      <p:ext uri="{BB962C8B-B14F-4D97-AF65-F5344CB8AC3E}">
        <p14:creationId xmlns:p14="http://schemas.microsoft.com/office/powerpoint/2010/main" val="3160322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for</a:t>
            </a:r>
            <a:r>
              <a:rPr lang="en-US" baseline="0" dirty="0" smtClean="0"/>
              <a:t> Weeks Claimed, you will find the definition from the 401 Reports HB and Module 3 Step with the Rules</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10</a:t>
            </a:fld>
            <a:endParaRPr lang="en-US"/>
          </a:p>
        </p:txBody>
      </p:sp>
    </p:spTree>
    <p:extLst>
      <p:ext uri="{BB962C8B-B14F-4D97-AF65-F5344CB8AC3E}">
        <p14:creationId xmlns:p14="http://schemas.microsoft.com/office/powerpoint/2010/main" val="809359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Then,</a:t>
            </a:r>
            <a:r>
              <a:rPr lang="en-US" baseline="0" dirty="0" smtClean="0"/>
              <a:t> as noted in the Population TOC – Appendix A of the 361 Subpopulation Specifications</a:t>
            </a:r>
          </a:p>
          <a:p>
            <a:endParaRPr lang="en-US" baseline="0" dirty="0" smtClean="0"/>
          </a:p>
          <a:p>
            <a:r>
              <a:rPr lang="en-US" baseline="0" dirty="0" smtClean="0"/>
              <a:t>There are 9 subpopulations for Pop 1: As you can see fields 3, 4, 5, and 6 are data elements that are included in the KMS “Other Key Topics”</a:t>
            </a:r>
          </a:p>
          <a:p>
            <a:endParaRPr lang="en-US" baseline="0" dirty="0" smtClean="0"/>
          </a:p>
          <a:p>
            <a:r>
              <a:rPr lang="en-US" baseline="0" dirty="0" smtClean="0"/>
              <a:t>Fields 7, 8, 9, and 10 are the other main data elements of the population and specific details on these elements are included in this Pop 1 chapter of the KMS that we previously mentioned. </a:t>
            </a:r>
          </a:p>
          <a:p>
            <a:r>
              <a:rPr lang="en-US" baseline="0" dirty="0" smtClean="0"/>
              <a:t> </a:t>
            </a:r>
          </a:p>
          <a:p>
            <a:r>
              <a:rPr lang="en-US" baseline="0" dirty="0" smtClean="0"/>
              <a:t>In any subpopulation specification tables, blue or grey boxes indicate an optional field</a:t>
            </a:r>
          </a:p>
        </p:txBody>
      </p:sp>
      <p:sp>
        <p:nvSpPr>
          <p:cNvPr id="4" name="Slide Number Placeholder 3"/>
          <p:cNvSpPr>
            <a:spLocks noGrp="1"/>
          </p:cNvSpPr>
          <p:nvPr>
            <p:ph type="sldNum" sz="quarter" idx="10"/>
          </p:nvPr>
        </p:nvSpPr>
        <p:spPr/>
        <p:txBody>
          <a:bodyPr/>
          <a:lstStyle/>
          <a:p>
            <a:fld id="{1E6B87B0-3ED8-4C83-9FB8-65A4B09AFE24}" type="slidenum">
              <a:rPr lang="en-US" smtClean="0"/>
              <a:t>11</a:t>
            </a:fld>
            <a:endParaRPr lang="en-US"/>
          </a:p>
        </p:txBody>
      </p:sp>
    </p:spTree>
    <p:extLst>
      <p:ext uri="{BB962C8B-B14F-4D97-AF65-F5344CB8AC3E}">
        <p14:creationId xmlns:p14="http://schemas.microsoft.com/office/powerpoint/2010/main" val="271408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end of each</a:t>
            </a:r>
            <a:r>
              <a:rPr lang="en-US" baseline="0" dirty="0" smtClean="0"/>
              <a:t> population in the 361 HB, there is a Notes section – these have been incorporated into the KMS</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12</a:t>
            </a:fld>
            <a:endParaRPr lang="en-US"/>
          </a:p>
        </p:txBody>
      </p:sp>
    </p:spTree>
    <p:extLst>
      <p:ext uri="{BB962C8B-B14F-4D97-AF65-F5344CB8AC3E}">
        <p14:creationId xmlns:p14="http://schemas.microsoft.com/office/powerpoint/2010/main" val="501640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Lastly, included</a:t>
            </a:r>
            <a:r>
              <a:rPr lang="en-US" baseline="0" dirty="0" smtClean="0"/>
              <a:t> are the charts that show what report cell is validated by the corresponding subpopulation (Line 210, Column 10)</a:t>
            </a:r>
          </a:p>
          <a:p>
            <a:endParaRPr lang="en-US" baseline="0" dirty="0" smtClean="0"/>
          </a:p>
          <a:p>
            <a:r>
              <a:rPr lang="en-US" baseline="0" dirty="0" smtClean="0"/>
              <a:t>In this example, one subpopulation validates one report cell; this may not always be the case as more than one subpopulation can validate a report cell. </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13</a:t>
            </a:fld>
            <a:endParaRPr lang="en-US"/>
          </a:p>
        </p:txBody>
      </p:sp>
    </p:spTree>
    <p:extLst>
      <p:ext uri="{BB962C8B-B14F-4D97-AF65-F5344CB8AC3E}">
        <p14:creationId xmlns:p14="http://schemas.microsoft.com/office/powerpoint/2010/main" val="4235571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other key data elements that</a:t>
            </a:r>
            <a:r>
              <a:rPr lang="en-US" baseline="0" dirty="0" smtClean="0"/>
              <a:t> make up the subpopulation, also included is the definition/record layout information. The record layout is part of HB 411 - the DV Operations Guide.</a:t>
            </a:r>
          </a:p>
          <a:p>
            <a:endParaRPr lang="en-US" baseline="0" dirty="0" smtClean="0"/>
          </a:p>
          <a:p>
            <a:r>
              <a:rPr lang="en-US" baseline="0" dirty="0" smtClean="0"/>
              <a:t>The No. field is just a sequential indicator. The record layout lists the reference to particular step/rule in Module 3, a description of the data element, the format and type (in this case an 8 digit date) and any constraint (not null= required)</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14</a:t>
            </a:fld>
            <a:endParaRPr lang="en-US"/>
          </a:p>
        </p:txBody>
      </p:sp>
    </p:spTree>
    <p:extLst>
      <p:ext uri="{BB962C8B-B14F-4D97-AF65-F5344CB8AC3E}">
        <p14:creationId xmlns:p14="http://schemas.microsoft.com/office/powerpoint/2010/main" val="56093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other key data elements that</a:t>
            </a:r>
            <a:r>
              <a:rPr lang="en-US" baseline="0" dirty="0" smtClean="0"/>
              <a:t> make up the subpopulation, also included the definition/record layout information. The record layout is part of the 411 DV Operations HB</a:t>
            </a:r>
          </a:p>
          <a:p>
            <a:endParaRPr lang="en-US" baseline="0" dirty="0" smtClean="0"/>
          </a:p>
          <a:p>
            <a:r>
              <a:rPr lang="en-US" baseline="0" dirty="0" smtClean="0"/>
              <a:t>The No. field is just a sequential indicator. The record layout lists the reference to particular step/rule in Module 3, a description of the data element, the format and type (in this case an 8 digit date) and any constraint (not null= required)</a:t>
            </a:r>
            <a:endParaRPr lang="en-US" dirty="0" smtClean="0"/>
          </a:p>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15</a:t>
            </a:fld>
            <a:endParaRPr lang="en-US"/>
          </a:p>
        </p:txBody>
      </p:sp>
    </p:spTree>
    <p:extLst>
      <p:ext uri="{BB962C8B-B14F-4D97-AF65-F5344CB8AC3E}">
        <p14:creationId xmlns:p14="http://schemas.microsoft.com/office/powerpoint/2010/main" val="956009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Other Data Elements</a:t>
            </a:r>
            <a:r>
              <a:rPr lang="en-US" baseline="0" dirty="0" smtClean="0"/>
              <a:t> can be found separately/independently on KMS landing page under “Other Key Topics”.  These are the data elements most likely to appear in many of the Benefits populations.  For this example, we will look at Intrastate and Interstate Claims. </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16</a:t>
            </a:fld>
            <a:endParaRPr lang="en-US"/>
          </a:p>
        </p:txBody>
      </p:sp>
    </p:spTree>
    <p:extLst>
      <p:ext uri="{BB962C8B-B14F-4D97-AF65-F5344CB8AC3E}">
        <p14:creationId xmlns:p14="http://schemas.microsoft.com/office/powerpoint/2010/main" val="874774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17</a:t>
            </a:fld>
            <a:endParaRPr lang="en-US"/>
          </a:p>
        </p:txBody>
      </p:sp>
    </p:spTree>
    <p:extLst>
      <p:ext uri="{BB962C8B-B14F-4D97-AF65-F5344CB8AC3E}">
        <p14:creationId xmlns:p14="http://schemas.microsoft.com/office/powerpoint/2010/main" val="3793305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Intra</a:t>
            </a:r>
            <a:r>
              <a:rPr lang="en-US" baseline="0" dirty="0" smtClean="0"/>
              <a:t> and Interstate claims data element is part of populations:</a:t>
            </a:r>
            <a:r>
              <a:rPr lang="en-US" dirty="0" smtClean="0"/>
              <a:t> 1, 3, 3a, 4, 5, 8 and 9</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18</a:t>
            </a:fld>
            <a:endParaRPr lang="en-US"/>
          </a:p>
        </p:txBody>
      </p:sp>
    </p:spTree>
    <p:extLst>
      <p:ext uri="{BB962C8B-B14F-4D97-AF65-F5344CB8AC3E}">
        <p14:creationId xmlns:p14="http://schemas.microsoft.com/office/powerpoint/2010/main" val="3613537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can see some examples of this</a:t>
            </a:r>
            <a:r>
              <a:rPr lang="en-US" baseline="0" dirty="0" smtClean="0"/>
              <a:t> data element repeating in the record layouts for some other populations</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19</a:t>
            </a:fld>
            <a:endParaRPr lang="en-US"/>
          </a:p>
        </p:txBody>
      </p:sp>
    </p:spTree>
    <p:extLst>
      <p:ext uri="{BB962C8B-B14F-4D97-AF65-F5344CB8AC3E}">
        <p14:creationId xmlns:p14="http://schemas.microsoft.com/office/powerpoint/2010/main" val="4284732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Key Topic</a:t>
            </a:r>
            <a:r>
              <a:rPr lang="en-US" baseline="0" dirty="0" smtClean="0"/>
              <a:t> that is listed on the KMS homepage is Type of UI Program. </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20</a:t>
            </a:fld>
            <a:endParaRPr lang="en-US"/>
          </a:p>
        </p:txBody>
      </p:sp>
    </p:spTree>
    <p:extLst>
      <p:ext uri="{BB962C8B-B14F-4D97-AF65-F5344CB8AC3E}">
        <p14:creationId xmlns:p14="http://schemas.microsoft.com/office/powerpoint/2010/main" val="252533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 select</a:t>
            </a:r>
            <a:r>
              <a:rPr lang="en-US" baseline="0" dirty="0" smtClean="0"/>
              <a:t> Type of UI Program, you will be redirected to a new window. Here you will find the definitions from the ET Handbook 401, Module 3 information for each program type and the Record Layout.  The Record Layout provides the format of this data element for the validation extract file. This is beneficial when correcting errors identified when uploading the extract file. </a:t>
            </a:r>
          </a:p>
          <a:p>
            <a:endParaRPr lang="en-US" baseline="0" dirty="0" smtClean="0"/>
          </a:p>
          <a:p>
            <a:r>
              <a:rPr lang="en-US" baseline="0" dirty="0" smtClean="0"/>
              <a:t>Workshare is included as these claims are used in the Overpayment population and the calculation towards a High Dollar OP ($25,000 threshold).</a:t>
            </a:r>
          </a:p>
          <a:p>
            <a:endParaRPr lang="en-US" baseline="0" dirty="0" smtClean="0"/>
          </a:p>
          <a:p>
            <a:r>
              <a:rPr lang="en-US" baseline="0" dirty="0" smtClean="0"/>
              <a:t>Temporary programs like those established in the CARES Act (PUA) are not validated.</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21</a:t>
            </a:fld>
            <a:endParaRPr lang="en-US"/>
          </a:p>
        </p:txBody>
      </p:sp>
    </p:spTree>
    <p:extLst>
      <p:ext uri="{BB962C8B-B14F-4D97-AF65-F5344CB8AC3E}">
        <p14:creationId xmlns:p14="http://schemas.microsoft.com/office/powerpoint/2010/main" val="3602871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EB is included like Workshare</a:t>
            </a:r>
            <a:r>
              <a:rPr lang="en-US" baseline="0" dirty="0" smtClean="0"/>
              <a:t> for the calculation of cumulative OP amounts towards the High Dollar OP threshold.</a:t>
            </a:r>
          </a:p>
          <a:p>
            <a:endParaRPr lang="en-US" baseline="0" dirty="0" smtClean="0"/>
          </a:p>
          <a:p>
            <a:r>
              <a:rPr lang="en-US" baseline="0" dirty="0" smtClean="0"/>
              <a:t>DUA is NOT validated and is included here under type of UI program as a “negative” validation – i.e. state validator, when checking type of UI program would NOT find DUA listed on a claimant’s profile (usually UI, sometimes EB); if find DUA – there is a problem with the extract file programming and the data element for that case/claimant/transaction would fail as part of Sample validation or Data Element Validation (DEV).</a:t>
            </a:r>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22</a:t>
            </a:fld>
            <a:endParaRPr lang="en-US"/>
          </a:p>
        </p:txBody>
      </p:sp>
    </p:spTree>
    <p:extLst>
      <p:ext uri="{BB962C8B-B14F-4D97-AF65-F5344CB8AC3E}">
        <p14:creationId xmlns:p14="http://schemas.microsoft.com/office/powerpoint/2010/main" val="122911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23</a:t>
            </a:fld>
            <a:endParaRPr lang="en-US"/>
          </a:p>
        </p:txBody>
      </p:sp>
    </p:spTree>
    <p:extLst>
      <p:ext uri="{BB962C8B-B14F-4D97-AF65-F5344CB8AC3E}">
        <p14:creationId xmlns:p14="http://schemas.microsoft.com/office/powerpoint/2010/main" val="2260390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24</a:t>
            </a:fld>
            <a:endParaRPr lang="en-US"/>
          </a:p>
        </p:txBody>
      </p:sp>
    </p:spTree>
    <p:extLst>
      <p:ext uri="{BB962C8B-B14F-4D97-AF65-F5344CB8AC3E}">
        <p14:creationId xmlns:p14="http://schemas.microsoft.com/office/powerpoint/2010/main" val="2296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a general inbox</a:t>
            </a:r>
            <a:r>
              <a:rPr lang="en-US" baseline="0" dirty="0" smtClean="0"/>
              <a:t> set up for users to send questions on the KMS</a:t>
            </a:r>
          </a:p>
          <a:p>
            <a:endParaRPr lang="en-US" baseline="0" dirty="0" smtClean="0"/>
          </a:p>
          <a:p>
            <a:r>
              <a:rPr lang="en-US" baseline="0" dirty="0" smtClean="0"/>
              <a:t>Also included the specific links to DV webpage and the landing page for the knowledge management system</a:t>
            </a:r>
          </a:p>
          <a:p>
            <a:endParaRPr lang="en-US" baseline="0" dirty="0" smtClean="0"/>
          </a:p>
          <a:p>
            <a:r>
              <a:rPr lang="en-US" baseline="0" dirty="0" smtClean="0"/>
              <a:t>In the next couple of weeks, the DV webpage will have a copy of today’s PowerPoint and the recording of the session</a:t>
            </a:r>
          </a:p>
          <a:p>
            <a:endParaRPr lang="en-US" baseline="0" dirty="0" smtClean="0"/>
          </a:p>
          <a:p>
            <a:r>
              <a:rPr lang="en-US" baseline="0" dirty="0" smtClean="0"/>
              <a:t>Lastly, in light of the continuing COVID pandemic – the DV deadline will be extended again for VY2021 until August 10, 2021</a:t>
            </a:r>
          </a:p>
          <a:p>
            <a:endParaRPr lang="en-US" dirty="0"/>
          </a:p>
        </p:txBody>
      </p:sp>
      <p:sp>
        <p:nvSpPr>
          <p:cNvPr id="4" name="Slide Number Placeholder 3"/>
          <p:cNvSpPr>
            <a:spLocks noGrp="1"/>
          </p:cNvSpPr>
          <p:nvPr>
            <p:ph type="sldNum" sz="quarter" idx="10"/>
          </p:nvPr>
        </p:nvSpPr>
        <p:spPr/>
        <p:txBody>
          <a:bodyPr/>
          <a:lstStyle/>
          <a:p>
            <a:fld id="{1E6B87B0-3ED8-4C83-9FB8-65A4B09AFE24}" type="slidenum">
              <a:rPr lang="en-US" smtClean="0"/>
              <a:t>25</a:t>
            </a:fld>
            <a:endParaRPr lang="en-US"/>
          </a:p>
        </p:txBody>
      </p:sp>
    </p:spTree>
    <p:extLst>
      <p:ext uri="{BB962C8B-B14F-4D97-AF65-F5344CB8AC3E}">
        <p14:creationId xmlns:p14="http://schemas.microsoft.com/office/powerpoint/2010/main" val="2577601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4869AC-36F6-4353-9712-F85B0CBE7D88}"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1796347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869AC-36F6-4353-9712-F85B0CBE7D88}"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2541918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44869AC-36F6-4353-9712-F85B0CBE7D88}"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1598659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4869AC-36F6-4353-9712-F85B0CBE7D88}" type="datetimeFigureOut">
              <a:rPr lang="en-US" smtClean="0"/>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3885117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4869AC-36F6-4353-9712-F85B0CBE7D88}" type="datetimeFigureOut">
              <a:rPr lang="en-US" smtClean="0"/>
              <a:t>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1547893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4869AC-36F6-4353-9712-F85B0CBE7D88}" type="datetimeFigureOut">
              <a:rPr lang="en-US" smtClean="0"/>
              <a:t>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843292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869AC-36F6-4353-9712-F85B0CBE7D88}" type="datetimeFigureOut">
              <a:rPr lang="en-US" smtClean="0"/>
              <a:t>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1450281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44869AC-36F6-4353-9712-F85B0CBE7D88}" type="datetimeFigureOut">
              <a:rPr lang="en-US" smtClean="0"/>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2944174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44869AC-36F6-4353-9712-F85B0CBE7D88}" type="datetimeFigureOut">
              <a:rPr lang="en-US" smtClean="0"/>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274063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869AC-36F6-4353-9712-F85B0CBE7D88}"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1979012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869AC-36F6-4353-9712-F85B0CBE7D88}"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C30D9-475D-44EB-868C-4E7C4D7D44A4}" type="slidenum">
              <a:rPr lang="en-US" smtClean="0"/>
              <a:t>‹#›</a:t>
            </a:fld>
            <a:endParaRPr lang="en-US"/>
          </a:p>
        </p:txBody>
      </p:sp>
    </p:spTree>
    <p:extLst>
      <p:ext uri="{BB962C8B-B14F-4D97-AF65-F5344CB8AC3E}">
        <p14:creationId xmlns:p14="http://schemas.microsoft.com/office/powerpoint/2010/main" val="1057126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4869AC-36F6-4353-9712-F85B0CBE7D88}" type="datetimeFigureOut">
              <a:rPr lang="en-US" smtClean="0"/>
              <a:t>2/4/2021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C30D9-475D-44EB-868C-4E7C4D7D44A4}" type="slidenum">
              <a:rPr lang="en-US" smtClean="0"/>
              <a:t>‹#›</a:t>
            </a:fld>
            <a:endParaRPr lang="en-US"/>
          </a:p>
        </p:txBody>
      </p:sp>
    </p:spTree>
    <p:extLst>
      <p:ext uri="{BB962C8B-B14F-4D97-AF65-F5344CB8AC3E}">
        <p14:creationId xmlns:p14="http://schemas.microsoft.com/office/powerpoint/2010/main" val="783087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oui.doleta.gov/dv/index.asp"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hyperlink" Target="https://oui.doleta.gov/dv/dv_knwl_mgmt_sys.asp" TargetMode="External"/><Relationship Id="rId4" Type="http://schemas.openxmlformats.org/officeDocument/2006/relationships/hyperlink" Target="mailto:dvrpts@uis.dolet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934720" y="1122363"/>
            <a:ext cx="10292080" cy="2387600"/>
          </a:xfrm>
        </p:spPr>
        <p:txBody>
          <a:bodyPr>
            <a:normAutofit/>
          </a:bodyPr>
          <a:lstStyle/>
          <a:p>
            <a:r>
              <a:rPr lang="en-US" sz="4800" b="1" dirty="0" smtClean="0">
                <a:effectLst/>
              </a:rPr>
              <a:t>Unemployment Insurance</a:t>
            </a:r>
            <a:br>
              <a:rPr lang="en-US" sz="4800" b="1" dirty="0" smtClean="0">
                <a:effectLst/>
              </a:rPr>
            </a:br>
            <a:r>
              <a:rPr lang="en-US" sz="4800" b="1" dirty="0" smtClean="0">
                <a:effectLst/>
              </a:rPr>
              <a:t>Benefits Data Validation (DV) </a:t>
            </a:r>
            <a:br>
              <a:rPr lang="en-US" sz="4800" b="1" dirty="0" smtClean="0">
                <a:effectLst/>
              </a:rPr>
            </a:br>
            <a:r>
              <a:rPr lang="en-US" sz="4800" b="1" dirty="0" smtClean="0">
                <a:effectLst/>
              </a:rPr>
              <a:t>Knowledge Management System (KMS)</a:t>
            </a:r>
            <a:endParaRPr lang="en-US" sz="4800" dirty="0"/>
          </a:p>
        </p:txBody>
      </p:sp>
      <p:sp>
        <p:nvSpPr>
          <p:cNvPr id="7" name="Subtitle 6"/>
          <p:cNvSpPr>
            <a:spLocks noGrp="1"/>
          </p:cNvSpPr>
          <p:nvPr>
            <p:ph type="subTitle" idx="1"/>
          </p:nvPr>
        </p:nvSpPr>
        <p:spPr>
          <a:xfrm>
            <a:off x="1676400" y="4414838"/>
            <a:ext cx="9144000" cy="1655762"/>
          </a:xfrm>
        </p:spPr>
        <p:txBody>
          <a:bodyPr>
            <a:normAutofit lnSpcReduction="10000"/>
          </a:bodyPr>
          <a:lstStyle/>
          <a:p>
            <a:endParaRPr lang="en-US" dirty="0" smtClean="0"/>
          </a:p>
          <a:p>
            <a:r>
              <a:rPr lang="en-US" dirty="0" smtClean="0"/>
              <a:t>Rachel Beistel</a:t>
            </a:r>
          </a:p>
          <a:p>
            <a:r>
              <a:rPr lang="en-US" dirty="0" smtClean="0"/>
              <a:t>India Oliver</a:t>
            </a:r>
          </a:p>
          <a:p>
            <a:r>
              <a:rPr lang="en-US" dirty="0" smtClean="0"/>
              <a:t>US Department of Labor</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768" y="4900168"/>
            <a:ext cx="1670304" cy="1670304"/>
          </a:xfrm>
          <a:prstGeom prst="rect">
            <a:avLst/>
          </a:prstGeom>
        </p:spPr>
      </p:pic>
    </p:spTree>
    <p:extLst>
      <p:ext uri="{BB962C8B-B14F-4D97-AF65-F5344CB8AC3E}">
        <p14:creationId xmlns:p14="http://schemas.microsoft.com/office/powerpoint/2010/main" val="2257903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the KMS?</a:t>
            </a:r>
            <a:endParaRPr lang="en-US" dirty="0"/>
          </a:p>
        </p:txBody>
      </p:sp>
      <p:pic>
        <p:nvPicPr>
          <p:cNvPr id="6" name="Content Placeholder 5"/>
          <p:cNvPicPr>
            <a:picLocks noGrp="1" noChangeAspect="1"/>
          </p:cNvPicPr>
          <p:nvPr>
            <p:ph idx="1"/>
          </p:nvPr>
        </p:nvPicPr>
        <p:blipFill rotWithShape="1">
          <a:blip r:embed="rId3"/>
          <a:srcRect r="11488" b="9290"/>
          <a:stretch/>
        </p:blipFill>
        <p:spPr>
          <a:xfrm>
            <a:off x="1715360" y="1253808"/>
            <a:ext cx="8515760" cy="4909083"/>
          </a:xfrm>
          <a:prstGeom prst="rect">
            <a:avLst/>
          </a:prstGeom>
        </p:spPr>
      </p:pic>
    </p:spTree>
    <p:extLst>
      <p:ext uri="{BB962C8B-B14F-4D97-AF65-F5344CB8AC3E}">
        <p14:creationId xmlns:p14="http://schemas.microsoft.com/office/powerpoint/2010/main" val="156655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Instructions</a:t>
            </a:r>
            <a:endParaRPr lang="en-US" dirty="0"/>
          </a:p>
        </p:txBody>
      </p:sp>
      <p:pic>
        <p:nvPicPr>
          <p:cNvPr id="4" name="Content Placeholder 3"/>
          <p:cNvPicPr>
            <a:picLocks noGrp="1" noChangeAspect="1"/>
          </p:cNvPicPr>
          <p:nvPr>
            <p:ph idx="1"/>
          </p:nvPr>
        </p:nvPicPr>
        <p:blipFill rotWithShape="1">
          <a:blip r:embed="rId3"/>
          <a:srcRect t="13450" r="1945" b="17829"/>
          <a:stretch/>
        </p:blipFill>
        <p:spPr>
          <a:xfrm>
            <a:off x="740468" y="1353127"/>
            <a:ext cx="10613332" cy="4184074"/>
          </a:xfrm>
          <a:prstGeom prst="rect">
            <a:avLst/>
          </a:prstGeom>
        </p:spPr>
      </p:pic>
    </p:spTree>
    <p:extLst>
      <p:ext uri="{BB962C8B-B14F-4D97-AF65-F5344CB8AC3E}">
        <p14:creationId xmlns:p14="http://schemas.microsoft.com/office/powerpoint/2010/main" val="246119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Master Index</a:t>
            </a:r>
            <a:endParaRPr lang="en-US" dirty="0"/>
          </a:p>
        </p:txBody>
      </p:sp>
      <p:pic>
        <p:nvPicPr>
          <p:cNvPr id="4" name="Content Placeholder 3"/>
          <p:cNvPicPr>
            <a:picLocks noGrp="1" noChangeAspect="1"/>
          </p:cNvPicPr>
          <p:nvPr>
            <p:ph idx="1"/>
          </p:nvPr>
        </p:nvPicPr>
        <p:blipFill rotWithShape="1">
          <a:blip r:embed="rId3"/>
          <a:srcRect t="13445" r="2479" b="11625"/>
          <a:stretch/>
        </p:blipFill>
        <p:spPr>
          <a:xfrm>
            <a:off x="1036794" y="1782618"/>
            <a:ext cx="9381826" cy="4054763"/>
          </a:xfrm>
          <a:prstGeom prst="rect">
            <a:avLst/>
          </a:prstGeom>
        </p:spPr>
      </p:pic>
    </p:spTree>
    <p:extLst>
      <p:ext uri="{BB962C8B-B14F-4D97-AF65-F5344CB8AC3E}">
        <p14:creationId xmlns:p14="http://schemas.microsoft.com/office/powerpoint/2010/main" val="150865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KMS Combines DV Information into One Searchable Resource</a:t>
            </a:r>
            <a:endParaRPr lang="en-US" dirty="0"/>
          </a:p>
        </p:txBody>
      </p:sp>
      <p:sp>
        <p:nvSpPr>
          <p:cNvPr id="6" name="Content Placeholder 5"/>
          <p:cNvSpPr>
            <a:spLocks noGrp="1"/>
          </p:cNvSpPr>
          <p:nvPr>
            <p:ph sz="half" idx="2"/>
          </p:nvPr>
        </p:nvSpPr>
        <p:spPr>
          <a:xfrm>
            <a:off x="6731000" y="1540828"/>
            <a:ext cx="5181600" cy="4636135"/>
          </a:xfrm>
        </p:spPr>
        <p:txBody>
          <a:bodyPr>
            <a:normAutofit fontScale="92500"/>
          </a:bodyPr>
          <a:lstStyle/>
          <a:p>
            <a:pPr marL="0" indent="0">
              <a:buNone/>
            </a:pPr>
            <a:r>
              <a:rPr lang="en-US" dirty="0" smtClean="0"/>
              <a:t>Each Population includes information from UI Reporting and DV Handbooks: </a:t>
            </a:r>
          </a:p>
          <a:p>
            <a:pPr marL="514350" indent="-514350">
              <a:buAutoNum type="arabicPeriod"/>
            </a:pPr>
            <a:r>
              <a:rPr lang="en-US" dirty="0" smtClean="0"/>
              <a:t>UI DV Benefits Handbook 	(ETA 361)</a:t>
            </a:r>
          </a:p>
          <a:p>
            <a:pPr marL="514350" indent="-514350">
              <a:buAutoNum type="arabicPeriod"/>
            </a:pPr>
            <a:r>
              <a:rPr lang="en-US" dirty="0" smtClean="0"/>
              <a:t>Benefits Module 3 Data Element Validation Instructions</a:t>
            </a:r>
          </a:p>
          <a:p>
            <a:pPr marL="514350" indent="-514350">
              <a:buAutoNum type="arabicPeriod"/>
            </a:pPr>
            <a:r>
              <a:rPr lang="en-US" dirty="0" smtClean="0"/>
              <a:t>UI Reporting Handbook 	(ETA 401, 5</a:t>
            </a:r>
            <a:r>
              <a:rPr lang="en-US" baseline="30000" dirty="0" smtClean="0"/>
              <a:t>th</a:t>
            </a:r>
            <a:r>
              <a:rPr lang="en-US" dirty="0" smtClean="0"/>
              <a:t> Edition)</a:t>
            </a:r>
          </a:p>
          <a:p>
            <a:pPr marL="514350" indent="-514350">
              <a:buAutoNum type="arabicPeriod"/>
            </a:pPr>
            <a:r>
              <a:rPr lang="en-US" dirty="0" smtClean="0"/>
              <a:t>UI DV Operations Guide 	(ETA 411)</a:t>
            </a:r>
          </a:p>
          <a:p>
            <a:endParaRPr lang="en-US" dirty="0"/>
          </a:p>
        </p:txBody>
      </p:sp>
      <p:sp>
        <p:nvSpPr>
          <p:cNvPr id="7" name="Content Placeholder 6"/>
          <p:cNvSpPr>
            <a:spLocks noGrp="1"/>
          </p:cNvSpPr>
          <p:nvPr>
            <p:ph sz="half" idx="1"/>
          </p:nvPr>
        </p:nvSpPr>
        <p:spPr>
          <a:xfrm>
            <a:off x="838200" y="1825625"/>
            <a:ext cx="5349240" cy="4351338"/>
          </a:xfrm>
        </p:spPr>
        <p:txBody>
          <a:bodyPr>
            <a:normAutofit fontScale="92500"/>
          </a:bodyPr>
          <a:lstStyle/>
          <a:p>
            <a:endParaRPr lang="en-US" dirty="0" smtClean="0"/>
          </a:p>
          <a:p>
            <a:r>
              <a:rPr lang="en-US" dirty="0" smtClean="0"/>
              <a:t>The Master Index Includes links to the following:</a:t>
            </a:r>
          </a:p>
          <a:p>
            <a:pPr marL="0" indent="0">
              <a:buNone/>
            </a:pPr>
            <a:endParaRPr lang="en-US" dirty="0" smtClean="0"/>
          </a:p>
          <a:p>
            <a:pPr lvl="1"/>
            <a:r>
              <a:rPr lang="en-US" sz="2600" dirty="0" smtClean="0"/>
              <a:t>UI DV Overview (KMS Instructions)</a:t>
            </a:r>
          </a:p>
          <a:p>
            <a:pPr lvl="1"/>
            <a:r>
              <a:rPr lang="en-US" sz="2600" dirty="0" smtClean="0"/>
              <a:t>Seven Population Categories</a:t>
            </a:r>
          </a:p>
          <a:p>
            <a:pPr lvl="1"/>
            <a:r>
              <a:rPr lang="en-US" sz="2600" dirty="0" smtClean="0"/>
              <a:t>Within these populations, there are links to “Other Key Topics” that will help enhance understanding of vital DV concepts</a:t>
            </a:r>
          </a:p>
          <a:p>
            <a:endParaRPr lang="en-US" dirty="0"/>
          </a:p>
        </p:txBody>
      </p:sp>
    </p:spTree>
    <p:extLst>
      <p:ext uri="{BB962C8B-B14F-4D97-AF65-F5344CB8AC3E}">
        <p14:creationId xmlns:p14="http://schemas.microsoft.com/office/powerpoint/2010/main" val="1291070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Options</a:t>
            </a:r>
            <a:endParaRPr lang="en-US" dirty="0"/>
          </a:p>
        </p:txBody>
      </p:sp>
      <p:pic>
        <p:nvPicPr>
          <p:cNvPr id="6" name="Content Placeholder 5"/>
          <p:cNvPicPr>
            <a:picLocks noGrp="1" noChangeAspect="1"/>
          </p:cNvPicPr>
          <p:nvPr>
            <p:ph idx="1"/>
          </p:nvPr>
        </p:nvPicPr>
        <p:blipFill rotWithShape="1">
          <a:blip r:embed="rId3"/>
          <a:srcRect l="24688" t="14931" r="11195" b="6172"/>
          <a:stretch/>
        </p:blipFill>
        <p:spPr>
          <a:xfrm>
            <a:off x="2697018" y="1503681"/>
            <a:ext cx="6363855" cy="4785360"/>
          </a:xfrm>
          <a:prstGeom prst="rect">
            <a:avLst/>
          </a:prstGeom>
        </p:spPr>
      </p:pic>
    </p:spTree>
    <p:extLst>
      <p:ext uri="{BB962C8B-B14F-4D97-AF65-F5344CB8AC3E}">
        <p14:creationId xmlns:p14="http://schemas.microsoft.com/office/powerpoint/2010/main" val="44504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Topics Included in Population Information as Part of Master Index</a:t>
            </a:r>
            <a:endParaRPr lang="en-US" dirty="0"/>
          </a:p>
        </p:txBody>
      </p:sp>
      <p:pic>
        <p:nvPicPr>
          <p:cNvPr id="4" name="Content Placeholder 3"/>
          <p:cNvPicPr>
            <a:picLocks noGrp="1" noChangeAspect="1"/>
          </p:cNvPicPr>
          <p:nvPr>
            <p:ph idx="1"/>
          </p:nvPr>
        </p:nvPicPr>
        <p:blipFill rotWithShape="1">
          <a:blip r:embed="rId3"/>
          <a:srcRect t="12809" r="3196" b="5470"/>
          <a:stretch/>
        </p:blipFill>
        <p:spPr>
          <a:xfrm>
            <a:off x="1459332" y="1690688"/>
            <a:ext cx="9190519" cy="4571567"/>
          </a:xfrm>
          <a:prstGeom prst="rect">
            <a:avLst/>
          </a:prstGeom>
        </p:spPr>
      </p:pic>
    </p:spTree>
    <p:extLst>
      <p:ext uri="{BB962C8B-B14F-4D97-AF65-F5344CB8AC3E}">
        <p14:creationId xmlns:p14="http://schemas.microsoft.com/office/powerpoint/2010/main" val="751248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 Benefits Populations and Topics</a:t>
            </a:r>
            <a:endParaRPr lang="en-US" dirty="0"/>
          </a:p>
        </p:txBody>
      </p:sp>
      <p:pic>
        <p:nvPicPr>
          <p:cNvPr id="4" name="Content Placeholder 3"/>
          <p:cNvPicPr>
            <a:picLocks noGrp="1" noChangeAspect="1"/>
          </p:cNvPicPr>
          <p:nvPr>
            <p:ph idx="1"/>
          </p:nvPr>
        </p:nvPicPr>
        <p:blipFill rotWithShape="1">
          <a:blip r:embed="rId3"/>
          <a:srcRect t="22149" r="2837" b="29031"/>
          <a:stretch/>
        </p:blipFill>
        <p:spPr>
          <a:xfrm>
            <a:off x="394215" y="1484963"/>
            <a:ext cx="8905085" cy="2516909"/>
          </a:xfrm>
          <a:prstGeom prst="rect">
            <a:avLst/>
          </a:prstGeom>
        </p:spPr>
      </p:pic>
      <p:pic>
        <p:nvPicPr>
          <p:cNvPr id="5" name="Content Placeholder 4"/>
          <p:cNvPicPr>
            <a:picLocks noChangeAspect="1"/>
          </p:cNvPicPr>
          <p:nvPr/>
        </p:nvPicPr>
        <p:blipFill rotWithShape="1">
          <a:blip r:embed="rId4"/>
          <a:srcRect t="25119" r="3434" b="25848"/>
          <a:stretch/>
        </p:blipFill>
        <p:spPr>
          <a:xfrm>
            <a:off x="394215" y="3796146"/>
            <a:ext cx="9102270" cy="2858654"/>
          </a:xfrm>
          <a:prstGeom prst="rect">
            <a:avLst/>
          </a:prstGeom>
        </p:spPr>
      </p:pic>
    </p:spTree>
    <p:extLst>
      <p:ext uri="{BB962C8B-B14F-4D97-AF65-F5344CB8AC3E}">
        <p14:creationId xmlns:p14="http://schemas.microsoft.com/office/powerpoint/2010/main" val="3322555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Population 1 and Table of Contents</a:t>
            </a:r>
            <a:endParaRPr lang="en-US" dirty="0"/>
          </a:p>
        </p:txBody>
      </p:sp>
      <p:pic>
        <p:nvPicPr>
          <p:cNvPr id="5" name="Content Placeholder 4"/>
          <p:cNvPicPr>
            <a:picLocks noGrp="1" noChangeAspect="1"/>
          </p:cNvPicPr>
          <p:nvPr>
            <p:ph idx="1"/>
          </p:nvPr>
        </p:nvPicPr>
        <p:blipFill rotWithShape="1">
          <a:blip r:embed="rId3"/>
          <a:srcRect l="24257" t="19453" r="21893" b="7698"/>
          <a:stretch/>
        </p:blipFill>
        <p:spPr>
          <a:xfrm>
            <a:off x="1045831" y="1402080"/>
            <a:ext cx="6582178" cy="5008879"/>
          </a:xfrm>
          <a:prstGeom prst="rect">
            <a:avLst/>
          </a:prstGeom>
        </p:spPr>
      </p:pic>
      <p:pic>
        <p:nvPicPr>
          <p:cNvPr id="8" name="Content Placeholder 3"/>
          <p:cNvPicPr>
            <a:picLocks noChangeAspect="1"/>
          </p:cNvPicPr>
          <p:nvPr/>
        </p:nvPicPr>
        <p:blipFill rotWithShape="1">
          <a:blip r:embed="rId4"/>
          <a:srcRect l="24389" t="19920" r="22944" b="36884"/>
          <a:stretch/>
        </p:blipFill>
        <p:spPr>
          <a:xfrm>
            <a:off x="6402617" y="3058160"/>
            <a:ext cx="5789383" cy="2670913"/>
          </a:xfrm>
          <a:prstGeom prst="rect">
            <a:avLst/>
          </a:prstGeom>
        </p:spPr>
      </p:pic>
    </p:spTree>
    <p:extLst>
      <p:ext uri="{BB962C8B-B14F-4D97-AF65-F5344CB8AC3E}">
        <p14:creationId xmlns:p14="http://schemas.microsoft.com/office/powerpoint/2010/main" val="2915356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and Associated Module 3 Steps</a:t>
            </a:r>
            <a:endParaRPr lang="en-US" dirty="0"/>
          </a:p>
        </p:txBody>
      </p:sp>
      <p:pic>
        <p:nvPicPr>
          <p:cNvPr id="5" name="Content Placeholder 4"/>
          <p:cNvPicPr>
            <a:picLocks noGrp="1" noChangeAspect="1"/>
          </p:cNvPicPr>
          <p:nvPr>
            <p:ph idx="1"/>
          </p:nvPr>
        </p:nvPicPr>
        <p:blipFill rotWithShape="1">
          <a:blip r:embed="rId3"/>
          <a:srcRect l="23995" t="20154" r="22025" b="12834"/>
          <a:stretch/>
        </p:blipFill>
        <p:spPr>
          <a:xfrm>
            <a:off x="539491" y="1690688"/>
            <a:ext cx="6475933" cy="4876800"/>
          </a:xfrm>
          <a:prstGeom prst="rect">
            <a:avLst/>
          </a:prstGeom>
        </p:spPr>
      </p:pic>
      <p:pic>
        <p:nvPicPr>
          <p:cNvPr id="4" name="Content Placeholder 4"/>
          <p:cNvPicPr>
            <a:picLocks noChangeAspect="1"/>
          </p:cNvPicPr>
          <p:nvPr/>
        </p:nvPicPr>
        <p:blipFill rotWithShape="1">
          <a:blip r:embed="rId4"/>
          <a:srcRect l="24257" t="19453" r="21893" b="7698"/>
          <a:stretch/>
        </p:blipFill>
        <p:spPr>
          <a:xfrm>
            <a:off x="7207268" y="1418838"/>
            <a:ext cx="4432972" cy="3373385"/>
          </a:xfrm>
          <a:prstGeom prst="rect">
            <a:avLst/>
          </a:prstGeom>
        </p:spPr>
      </p:pic>
      <p:cxnSp>
        <p:nvCxnSpPr>
          <p:cNvPr id="6" name="Straight Arrow Connector 5"/>
          <p:cNvCxnSpPr/>
          <p:nvPr/>
        </p:nvCxnSpPr>
        <p:spPr>
          <a:xfrm>
            <a:off x="6845643" y="1532238"/>
            <a:ext cx="1037450" cy="9167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555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Subpopulation Specifications (ETA 361)</a:t>
            </a:r>
            <a:endParaRPr lang="en-US" dirty="0"/>
          </a:p>
        </p:txBody>
      </p:sp>
      <p:pic>
        <p:nvPicPr>
          <p:cNvPr id="4" name="Content Placeholder 3"/>
          <p:cNvPicPr>
            <a:picLocks noGrp="1" noChangeAspect="1"/>
          </p:cNvPicPr>
          <p:nvPr>
            <p:ph idx="1"/>
          </p:nvPr>
        </p:nvPicPr>
        <p:blipFill rotWithShape="1">
          <a:blip r:embed="rId3"/>
          <a:srcRect l="16115" t="19453" r="13750" b="7931"/>
          <a:stretch/>
        </p:blipFill>
        <p:spPr>
          <a:xfrm>
            <a:off x="2149251" y="1584960"/>
            <a:ext cx="7693304" cy="4480559"/>
          </a:xfrm>
          <a:prstGeom prst="rect">
            <a:avLst/>
          </a:prstGeom>
        </p:spPr>
      </p:pic>
    </p:spTree>
    <p:extLst>
      <p:ext uri="{BB962C8B-B14F-4D97-AF65-F5344CB8AC3E}">
        <p14:creationId xmlns:p14="http://schemas.microsoft.com/office/powerpoint/2010/main" val="3644703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Notes</a:t>
            </a:r>
            <a:endParaRPr lang="en-US" dirty="0"/>
          </a:p>
        </p:txBody>
      </p:sp>
      <p:pic>
        <p:nvPicPr>
          <p:cNvPr id="4" name="Content Placeholder 3"/>
          <p:cNvPicPr>
            <a:picLocks noGrp="1" noChangeAspect="1"/>
          </p:cNvPicPr>
          <p:nvPr>
            <p:ph idx="1"/>
          </p:nvPr>
        </p:nvPicPr>
        <p:blipFill rotWithShape="1">
          <a:blip r:embed="rId3"/>
          <a:srcRect l="16114" t="20387" r="14276" b="6297"/>
          <a:stretch/>
        </p:blipFill>
        <p:spPr>
          <a:xfrm>
            <a:off x="388642" y="1869854"/>
            <a:ext cx="7614173" cy="4511040"/>
          </a:xfrm>
          <a:prstGeom prst="rect">
            <a:avLst/>
          </a:prstGeom>
        </p:spPr>
      </p:pic>
      <p:pic>
        <p:nvPicPr>
          <p:cNvPr id="5" name="Content Placeholder 4"/>
          <p:cNvPicPr>
            <a:picLocks noChangeAspect="1"/>
          </p:cNvPicPr>
          <p:nvPr/>
        </p:nvPicPr>
        <p:blipFill rotWithShape="1">
          <a:blip r:embed="rId4"/>
          <a:srcRect l="24257" t="19453" r="21893" b="7698"/>
          <a:stretch/>
        </p:blipFill>
        <p:spPr>
          <a:xfrm>
            <a:off x="7553257" y="183162"/>
            <a:ext cx="4432972" cy="3373385"/>
          </a:xfrm>
          <a:prstGeom prst="rect">
            <a:avLst/>
          </a:prstGeom>
        </p:spPr>
      </p:pic>
      <p:cxnSp>
        <p:nvCxnSpPr>
          <p:cNvPr id="6" name="Straight Arrow Connector 5"/>
          <p:cNvCxnSpPr/>
          <p:nvPr/>
        </p:nvCxnSpPr>
        <p:spPr>
          <a:xfrm>
            <a:off x="7080422" y="365125"/>
            <a:ext cx="1175539" cy="10968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0133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Cells Validated by Population</a:t>
            </a:r>
            <a:endParaRPr lang="en-US" dirty="0"/>
          </a:p>
        </p:txBody>
      </p:sp>
      <p:pic>
        <p:nvPicPr>
          <p:cNvPr id="4" name="Content Placeholder 3"/>
          <p:cNvPicPr>
            <a:picLocks noGrp="1" noChangeAspect="1"/>
          </p:cNvPicPr>
          <p:nvPr>
            <p:ph idx="1"/>
          </p:nvPr>
        </p:nvPicPr>
        <p:blipFill rotWithShape="1">
          <a:blip r:embed="rId3"/>
          <a:srcRect l="24126" t="28513" r="23076" b="14703"/>
          <a:stretch/>
        </p:blipFill>
        <p:spPr>
          <a:xfrm>
            <a:off x="175741" y="2184958"/>
            <a:ext cx="7112000" cy="4512404"/>
          </a:xfrm>
          <a:prstGeom prst="rect">
            <a:avLst/>
          </a:prstGeom>
        </p:spPr>
      </p:pic>
      <p:pic>
        <p:nvPicPr>
          <p:cNvPr id="5" name="Content Placeholder 4"/>
          <p:cNvPicPr>
            <a:picLocks noChangeAspect="1"/>
          </p:cNvPicPr>
          <p:nvPr/>
        </p:nvPicPr>
        <p:blipFill rotWithShape="1">
          <a:blip r:embed="rId4"/>
          <a:srcRect l="24257" t="19453" r="21893" b="7698"/>
          <a:stretch/>
        </p:blipFill>
        <p:spPr>
          <a:xfrm>
            <a:off x="7602684" y="1468265"/>
            <a:ext cx="4432972" cy="3373385"/>
          </a:xfrm>
          <a:prstGeom prst="rect">
            <a:avLst/>
          </a:prstGeom>
        </p:spPr>
      </p:pic>
      <p:cxnSp>
        <p:nvCxnSpPr>
          <p:cNvPr id="6" name="Straight Arrow Connector 5"/>
          <p:cNvCxnSpPr/>
          <p:nvPr/>
        </p:nvCxnSpPr>
        <p:spPr>
          <a:xfrm>
            <a:off x="7058536" y="1690688"/>
            <a:ext cx="1245679" cy="119228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6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Elements and Record Layout (ETA 411)</a:t>
            </a:r>
            <a:endParaRPr lang="en-US" dirty="0"/>
          </a:p>
        </p:txBody>
      </p:sp>
      <p:pic>
        <p:nvPicPr>
          <p:cNvPr id="4" name="Content Placeholder 3"/>
          <p:cNvPicPr>
            <a:picLocks noGrp="1" noChangeAspect="1"/>
          </p:cNvPicPr>
          <p:nvPr>
            <p:ph idx="1"/>
          </p:nvPr>
        </p:nvPicPr>
        <p:blipFill rotWithShape="1">
          <a:blip r:embed="rId3"/>
          <a:srcRect l="23863" t="20855" r="21631" b="26479"/>
          <a:stretch/>
        </p:blipFill>
        <p:spPr>
          <a:xfrm>
            <a:off x="2008240" y="1690688"/>
            <a:ext cx="8175519" cy="4466271"/>
          </a:xfrm>
          <a:prstGeom prst="rect">
            <a:avLst/>
          </a:prstGeom>
        </p:spPr>
      </p:pic>
    </p:spTree>
    <p:extLst>
      <p:ext uri="{BB962C8B-B14F-4D97-AF65-F5344CB8AC3E}">
        <p14:creationId xmlns:p14="http://schemas.microsoft.com/office/powerpoint/2010/main" val="2209271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560" y="1162843"/>
            <a:ext cx="9616440" cy="1325563"/>
          </a:xfrm>
        </p:spPr>
        <p:txBody>
          <a:bodyPr>
            <a:normAutofit fontScale="90000"/>
          </a:bodyPr>
          <a:lstStyle/>
          <a:p>
            <a:r>
              <a:rPr lang="en-US" dirty="0" smtClean="0"/>
              <a:t>Next in Table of Contents for Population:</a:t>
            </a:r>
            <a:br>
              <a:rPr lang="en-US" dirty="0" smtClean="0"/>
            </a:br>
            <a:r>
              <a:rPr lang="en-US" dirty="0" smtClean="0"/>
              <a:t/>
            </a:r>
            <a:br>
              <a:rPr lang="en-US" dirty="0" smtClean="0"/>
            </a:br>
            <a:r>
              <a:rPr lang="en-US" dirty="0" smtClean="0"/>
              <a:t/>
            </a:r>
            <a:br>
              <a:rPr lang="en-US" dirty="0" smtClean="0"/>
            </a:br>
            <a:r>
              <a:rPr lang="en-US" sz="3600" dirty="0" smtClean="0"/>
              <a:t>Date Week Claimed</a:t>
            </a:r>
            <a:endParaRPr lang="en-US" sz="3600" dirty="0"/>
          </a:p>
        </p:txBody>
      </p:sp>
      <p:pic>
        <p:nvPicPr>
          <p:cNvPr id="4" name="Content Placeholder 3"/>
          <p:cNvPicPr>
            <a:picLocks noGrp="1" noChangeAspect="1"/>
          </p:cNvPicPr>
          <p:nvPr>
            <p:ph sz="half" idx="1"/>
          </p:nvPr>
        </p:nvPicPr>
        <p:blipFill rotWithShape="1">
          <a:blip r:embed="rId3"/>
          <a:srcRect l="24216" t="20430" r="22059" b="9155"/>
          <a:stretch/>
        </p:blipFill>
        <p:spPr>
          <a:xfrm>
            <a:off x="680719" y="2904126"/>
            <a:ext cx="4150565" cy="3059907"/>
          </a:xfrm>
          <a:prstGeom prst="rect">
            <a:avLst/>
          </a:prstGeom>
        </p:spPr>
      </p:pic>
      <p:pic>
        <p:nvPicPr>
          <p:cNvPr id="8" name="Content Placeholder 3"/>
          <p:cNvPicPr>
            <a:picLocks noGrp="1" noChangeAspect="1"/>
          </p:cNvPicPr>
          <p:nvPr>
            <p:ph sz="half" idx="2"/>
          </p:nvPr>
        </p:nvPicPr>
        <p:blipFill rotWithShape="1">
          <a:blip r:embed="rId4"/>
          <a:srcRect l="24258" t="19687" r="22550" b="7464"/>
          <a:stretch/>
        </p:blipFill>
        <p:spPr>
          <a:xfrm>
            <a:off x="5708395" y="1874677"/>
            <a:ext cx="6275325" cy="4834327"/>
          </a:xfrm>
          <a:prstGeom prst="rect">
            <a:avLst/>
          </a:prstGeom>
        </p:spPr>
      </p:pic>
      <p:cxnSp>
        <p:nvCxnSpPr>
          <p:cNvPr id="10" name="Straight Arrow Connector 9"/>
          <p:cNvCxnSpPr/>
          <p:nvPr/>
        </p:nvCxnSpPr>
        <p:spPr>
          <a:xfrm>
            <a:off x="111760" y="3312160"/>
            <a:ext cx="1137920" cy="15849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2342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Data Elements that Validate Pop 1 </a:t>
            </a:r>
            <a:endParaRPr lang="en-US" dirty="0"/>
          </a:p>
        </p:txBody>
      </p:sp>
      <p:pic>
        <p:nvPicPr>
          <p:cNvPr id="4" name="Content Placeholder 3"/>
          <p:cNvPicPr>
            <a:picLocks noGrp="1" noChangeAspect="1"/>
          </p:cNvPicPr>
          <p:nvPr>
            <p:ph idx="1"/>
          </p:nvPr>
        </p:nvPicPr>
        <p:blipFill rotWithShape="1">
          <a:blip r:embed="rId3"/>
          <a:srcRect t="13383" r="5213" b="6295"/>
          <a:stretch/>
        </p:blipFill>
        <p:spPr>
          <a:xfrm>
            <a:off x="292171" y="1690688"/>
            <a:ext cx="9016311" cy="4297680"/>
          </a:xfrm>
          <a:prstGeom prst="rect">
            <a:avLst/>
          </a:prstGeom>
        </p:spPr>
      </p:pic>
      <p:pic>
        <p:nvPicPr>
          <p:cNvPr id="5" name="Content Placeholder 3"/>
          <p:cNvPicPr>
            <a:picLocks noChangeAspect="1"/>
          </p:cNvPicPr>
          <p:nvPr/>
        </p:nvPicPr>
        <p:blipFill rotWithShape="1">
          <a:blip r:embed="rId4"/>
          <a:srcRect l="24389" t="19920" r="22944" b="36884"/>
          <a:stretch/>
        </p:blipFill>
        <p:spPr>
          <a:xfrm>
            <a:off x="7216346" y="3016251"/>
            <a:ext cx="4533401" cy="2551808"/>
          </a:xfrm>
          <a:prstGeom prst="rect">
            <a:avLst/>
          </a:prstGeom>
        </p:spPr>
      </p:pic>
      <p:cxnSp>
        <p:nvCxnSpPr>
          <p:cNvPr id="6" name="Straight Arrow Connector 5"/>
          <p:cNvCxnSpPr/>
          <p:nvPr/>
        </p:nvCxnSpPr>
        <p:spPr>
          <a:xfrm>
            <a:off x="6734982" y="3151522"/>
            <a:ext cx="1137920" cy="15849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4310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and Module 3 Step/Rule(s)</a:t>
            </a:r>
            <a:endParaRPr lang="en-US" dirty="0"/>
          </a:p>
        </p:txBody>
      </p:sp>
      <p:pic>
        <p:nvPicPr>
          <p:cNvPr id="6" name="Content Placeholder 5"/>
          <p:cNvPicPr>
            <a:picLocks noGrp="1" noChangeAspect="1"/>
          </p:cNvPicPr>
          <p:nvPr>
            <p:ph idx="1"/>
          </p:nvPr>
        </p:nvPicPr>
        <p:blipFill rotWithShape="1">
          <a:blip r:embed="rId3"/>
          <a:srcRect t="13616" r="1430" b="45056"/>
          <a:stretch/>
        </p:blipFill>
        <p:spPr>
          <a:xfrm>
            <a:off x="838200" y="1825783"/>
            <a:ext cx="7625080" cy="1798321"/>
          </a:xfrm>
          <a:prstGeom prst="rect">
            <a:avLst/>
          </a:prstGeom>
        </p:spPr>
      </p:pic>
      <p:pic>
        <p:nvPicPr>
          <p:cNvPr id="7" name="Content Placeholder 3"/>
          <p:cNvPicPr>
            <a:picLocks noChangeAspect="1"/>
          </p:cNvPicPr>
          <p:nvPr/>
        </p:nvPicPr>
        <p:blipFill rotWithShape="1">
          <a:blip r:embed="rId4"/>
          <a:srcRect t="14082" r="3768" b="21941"/>
          <a:stretch/>
        </p:blipFill>
        <p:spPr>
          <a:xfrm>
            <a:off x="838200" y="3759199"/>
            <a:ext cx="7444176" cy="2783841"/>
          </a:xfrm>
          <a:prstGeom prst="rect">
            <a:avLst/>
          </a:prstGeom>
        </p:spPr>
      </p:pic>
    </p:spTree>
    <p:extLst>
      <p:ext uri="{BB962C8B-B14F-4D97-AF65-F5344CB8AC3E}">
        <p14:creationId xmlns:p14="http://schemas.microsoft.com/office/powerpoint/2010/main" val="2414581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560" y="365125"/>
            <a:ext cx="11399520" cy="1325563"/>
          </a:xfrm>
        </p:spPr>
        <p:txBody>
          <a:bodyPr>
            <a:normAutofit/>
          </a:bodyPr>
          <a:lstStyle/>
          <a:p>
            <a:r>
              <a:rPr lang="en-US" sz="4200" dirty="0" smtClean="0"/>
              <a:t>Record Layout by Population for this Data Element</a:t>
            </a:r>
            <a:endParaRPr lang="en-US" sz="4200" dirty="0"/>
          </a:p>
        </p:txBody>
      </p:sp>
      <p:pic>
        <p:nvPicPr>
          <p:cNvPr id="4" name="Content Placeholder 3"/>
          <p:cNvPicPr>
            <a:picLocks noGrp="1" noChangeAspect="1"/>
          </p:cNvPicPr>
          <p:nvPr>
            <p:ph idx="1"/>
          </p:nvPr>
        </p:nvPicPr>
        <p:blipFill rotWithShape="1">
          <a:blip r:embed="rId3"/>
          <a:srcRect l="2193" t="19453" r="4556" b="6998"/>
          <a:stretch/>
        </p:blipFill>
        <p:spPr>
          <a:xfrm>
            <a:off x="1029014" y="1690688"/>
            <a:ext cx="9425626" cy="4181792"/>
          </a:xfrm>
          <a:prstGeom prst="rect">
            <a:avLst/>
          </a:prstGeom>
        </p:spPr>
      </p:pic>
    </p:spTree>
    <p:extLst>
      <p:ext uri="{BB962C8B-B14F-4D97-AF65-F5344CB8AC3E}">
        <p14:creationId xmlns:p14="http://schemas.microsoft.com/office/powerpoint/2010/main" val="126530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13488" t="13149" r="15064" b="8866"/>
          <a:stretch/>
        </p:blipFill>
        <p:spPr>
          <a:xfrm>
            <a:off x="132080" y="142240"/>
            <a:ext cx="7547737" cy="3860800"/>
          </a:xfrm>
          <a:prstGeom prst="rect">
            <a:avLst/>
          </a:prstGeom>
        </p:spPr>
      </p:pic>
      <p:pic>
        <p:nvPicPr>
          <p:cNvPr id="5" name="Content Placeholder 3"/>
          <p:cNvPicPr>
            <a:picLocks noChangeAspect="1"/>
          </p:cNvPicPr>
          <p:nvPr/>
        </p:nvPicPr>
        <p:blipFill rotWithShape="1">
          <a:blip r:embed="rId4"/>
          <a:srcRect t="12449" r="7972" b="7930"/>
          <a:stretch/>
        </p:blipFill>
        <p:spPr>
          <a:xfrm>
            <a:off x="4818944" y="2753360"/>
            <a:ext cx="7119056" cy="3464560"/>
          </a:xfrm>
          <a:prstGeom prst="rect">
            <a:avLst/>
          </a:prstGeom>
        </p:spPr>
      </p:pic>
    </p:spTree>
    <p:extLst>
      <p:ext uri="{BB962C8B-B14F-4D97-AF65-F5344CB8AC3E}">
        <p14:creationId xmlns:p14="http://schemas.microsoft.com/office/powerpoint/2010/main" val="172651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040" y="395605"/>
            <a:ext cx="10855960" cy="1325563"/>
          </a:xfrm>
        </p:spPr>
        <p:txBody>
          <a:bodyPr>
            <a:normAutofit/>
          </a:bodyPr>
          <a:lstStyle/>
          <a:p>
            <a:r>
              <a:rPr lang="en-US" sz="4000" dirty="0" smtClean="0"/>
              <a:t>Concepts for Improving General DV Understanding</a:t>
            </a:r>
            <a:endParaRPr lang="en-US" sz="4000" dirty="0"/>
          </a:p>
        </p:txBody>
      </p:sp>
      <p:pic>
        <p:nvPicPr>
          <p:cNvPr id="4" name="Content Placeholder 3"/>
          <p:cNvPicPr>
            <a:picLocks noGrp="1" noChangeAspect="1"/>
          </p:cNvPicPr>
          <p:nvPr>
            <p:ph idx="1"/>
          </p:nvPr>
        </p:nvPicPr>
        <p:blipFill rotWithShape="1">
          <a:blip r:embed="rId3"/>
          <a:srcRect l="25702" t="42335" r="35159" b="22407"/>
          <a:stretch/>
        </p:blipFill>
        <p:spPr>
          <a:xfrm>
            <a:off x="2834313" y="2097089"/>
            <a:ext cx="6929447" cy="3511232"/>
          </a:xfrm>
          <a:prstGeom prst="rect">
            <a:avLst/>
          </a:prstGeom>
        </p:spPr>
      </p:pic>
    </p:spTree>
    <p:extLst>
      <p:ext uri="{BB962C8B-B14F-4D97-AF65-F5344CB8AC3E}">
        <p14:creationId xmlns:p14="http://schemas.microsoft.com/office/powerpoint/2010/main" val="123283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15659" b="23583"/>
          <a:stretch/>
        </p:blipFill>
        <p:spPr>
          <a:xfrm>
            <a:off x="147376" y="133643"/>
            <a:ext cx="11756572" cy="5852160"/>
          </a:xfrm>
          <a:prstGeom prst="rect">
            <a:avLst/>
          </a:prstGeom>
        </p:spPr>
      </p:pic>
    </p:spTree>
    <p:extLst>
      <p:ext uri="{BB962C8B-B14F-4D97-AF65-F5344CB8AC3E}">
        <p14:creationId xmlns:p14="http://schemas.microsoft.com/office/powerpoint/2010/main" val="700887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16005" b="5060"/>
          <a:stretch/>
        </p:blipFill>
        <p:spPr>
          <a:xfrm>
            <a:off x="0" y="808808"/>
            <a:ext cx="12192000" cy="6049192"/>
          </a:xfrm>
          <a:prstGeom prst="rect">
            <a:avLst/>
          </a:prstGeom>
        </p:spPr>
      </p:pic>
    </p:spTree>
    <p:extLst>
      <p:ext uri="{BB962C8B-B14F-4D97-AF65-F5344CB8AC3E}">
        <p14:creationId xmlns:p14="http://schemas.microsoft.com/office/powerpoint/2010/main" val="15978032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8"/>
            <a:ext cx="10515600" cy="1325563"/>
          </a:xfrm>
        </p:spPr>
        <p:txBody>
          <a:bodyPr/>
          <a:lstStyle/>
          <a:p>
            <a:r>
              <a:rPr lang="en-US" b="1" dirty="0" smtClean="0">
                <a:solidFill>
                  <a:srgbClr val="7030A0"/>
                </a:solidFill>
              </a:rPr>
              <a:t>Questions during the Live Session</a:t>
            </a:r>
            <a:endParaRPr lang="en-US" b="1" dirty="0">
              <a:solidFill>
                <a:srgbClr val="7030A0"/>
              </a:solidFill>
            </a:endParaRPr>
          </a:p>
        </p:txBody>
      </p:sp>
      <p:sp>
        <p:nvSpPr>
          <p:cNvPr id="3" name="Content Placeholder 2"/>
          <p:cNvSpPr>
            <a:spLocks noGrp="1"/>
          </p:cNvSpPr>
          <p:nvPr>
            <p:ph idx="1"/>
          </p:nvPr>
        </p:nvSpPr>
        <p:spPr>
          <a:xfrm>
            <a:off x="933202" y="1466603"/>
            <a:ext cx="10515600" cy="5391397"/>
          </a:xfrm>
        </p:spPr>
        <p:txBody>
          <a:bodyPr>
            <a:noAutofit/>
          </a:bodyPr>
          <a:lstStyle/>
          <a:p>
            <a:r>
              <a:rPr lang="en-US" dirty="0"/>
              <a:t>When will the </a:t>
            </a:r>
            <a:r>
              <a:rPr lang="en-US" dirty="0" smtClean="0"/>
              <a:t>Tax </a:t>
            </a:r>
            <a:r>
              <a:rPr lang="en-US" dirty="0"/>
              <a:t>portion be made available?</a:t>
            </a:r>
          </a:p>
          <a:p>
            <a:pPr lvl="1"/>
            <a:r>
              <a:rPr lang="en-US" sz="2800" dirty="0" smtClean="0">
                <a:solidFill>
                  <a:srgbClr val="FF0000"/>
                </a:solidFill>
              </a:rPr>
              <a:t>We’re working on developing a similar tool for the Tax DV program so stay tuned!</a:t>
            </a:r>
          </a:p>
          <a:p>
            <a:r>
              <a:rPr lang="en-US" dirty="0" smtClean="0"/>
              <a:t>Will </a:t>
            </a:r>
            <a:r>
              <a:rPr lang="en-US" dirty="0"/>
              <a:t>the </a:t>
            </a:r>
            <a:r>
              <a:rPr lang="en-US" dirty="0" smtClean="0"/>
              <a:t>extended </a:t>
            </a:r>
            <a:r>
              <a:rPr lang="en-US" dirty="0"/>
              <a:t>deadline affect the program quarters we can validate for that time</a:t>
            </a:r>
            <a:r>
              <a:rPr lang="en-US" dirty="0" smtClean="0"/>
              <a:t>?</a:t>
            </a:r>
          </a:p>
          <a:p>
            <a:pPr lvl="1"/>
            <a:r>
              <a:rPr lang="en-US" sz="2800" dirty="0" smtClean="0">
                <a:solidFill>
                  <a:srgbClr val="FF0000"/>
                </a:solidFill>
              </a:rPr>
              <a:t>No. </a:t>
            </a:r>
            <a:r>
              <a:rPr lang="en-US" sz="2800" dirty="0">
                <a:solidFill>
                  <a:srgbClr val="FF0000"/>
                </a:solidFill>
              </a:rPr>
              <a:t>P</a:t>
            </a:r>
            <a:r>
              <a:rPr lang="en-US" sz="2800" dirty="0" smtClean="0">
                <a:solidFill>
                  <a:srgbClr val="FF0000"/>
                </a:solidFill>
              </a:rPr>
              <a:t>lease validate any report month or quarter between </a:t>
            </a:r>
          </a:p>
          <a:p>
            <a:pPr marL="457200" lvl="1" indent="0">
              <a:buNone/>
            </a:pPr>
            <a:r>
              <a:rPr lang="en-US" sz="2800" dirty="0">
                <a:solidFill>
                  <a:srgbClr val="FF0000"/>
                </a:solidFill>
              </a:rPr>
              <a:t>	</a:t>
            </a:r>
            <a:r>
              <a:rPr lang="en-US" sz="2800" b="1" dirty="0" smtClean="0">
                <a:solidFill>
                  <a:srgbClr val="FF0000"/>
                </a:solidFill>
              </a:rPr>
              <a:t>April 1, 2020 and March 31, 2021</a:t>
            </a:r>
            <a:endParaRPr lang="en-US" sz="2800" b="1" dirty="0">
              <a:solidFill>
                <a:srgbClr val="FF0000"/>
              </a:solidFill>
            </a:endParaRPr>
          </a:p>
          <a:p>
            <a:r>
              <a:rPr lang="en-US" dirty="0"/>
              <a:t>Our system admin sent over the </a:t>
            </a:r>
            <a:r>
              <a:rPr lang="en-US" dirty="0" smtClean="0"/>
              <a:t>access </a:t>
            </a:r>
            <a:r>
              <a:rPr lang="en-US" dirty="0"/>
              <a:t>request form for DV. What would be a usual turnaround time on your end to process</a:t>
            </a:r>
            <a:r>
              <a:rPr lang="en-US" dirty="0" smtClean="0"/>
              <a:t>?</a:t>
            </a:r>
          </a:p>
          <a:p>
            <a:pPr lvl="1"/>
            <a:r>
              <a:rPr lang="en-US" sz="2800" dirty="0" smtClean="0">
                <a:solidFill>
                  <a:srgbClr val="FF0000"/>
                </a:solidFill>
              </a:rPr>
              <a:t>Usually a couple days; please send the form to the email address on the next slide and we will work on processing this request.</a:t>
            </a:r>
            <a:endParaRPr lang="en-US" sz="2800" dirty="0">
              <a:solidFill>
                <a:srgbClr val="FF0000"/>
              </a:solidFill>
            </a:endParaRPr>
          </a:p>
        </p:txBody>
      </p:sp>
    </p:spTree>
    <p:extLst>
      <p:ext uri="{BB962C8B-B14F-4D97-AF65-F5344CB8AC3E}">
        <p14:creationId xmlns:p14="http://schemas.microsoft.com/office/powerpoint/2010/main" val="1000467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Questions during the Live Session</a:t>
            </a:r>
            <a:endParaRPr lang="en-US" dirty="0"/>
          </a:p>
        </p:txBody>
      </p:sp>
      <p:sp>
        <p:nvSpPr>
          <p:cNvPr id="3" name="Content Placeholder 2"/>
          <p:cNvSpPr>
            <a:spLocks noGrp="1"/>
          </p:cNvSpPr>
          <p:nvPr>
            <p:ph idx="1"/>
          </p:nvPr>
        </p:nvSpPr>
        <p:spPr>
          <a:xfrm>
            <a:off x="838200" y="1528741"/>
            <a:ext cx="10515600" cy="5032375"/>
          </a:xfrm>
        </p:spPr>
        <p:txBody>
          <a:bodyPr>
            <a:normAutofit lnSpcReduction="10000"/>
          </a:bodyPr>
          <a:lstStyle/>
          <a:p>
            <a:r>
              <a:rPr lang="en-US" dirty="0"/>
              <a:t>Will they leave </a:t>
            </a:r>
            <a:r>
              <a:rPr lang="en-US" dirty="0" smtClean="0"/>
              <a:t>Module </a:t>
            </a:r>
            <a:r>
              <a:rPr lang="en-US" dirty="0"/>
              <a:t>3 Certification Portal open longer as </a:t>
            </a:r>
            <a:r>
              <a:rPr lang="en-US" dirty="0" smtClean="0"/>
              <a:t>well, until </a:t>
            </a:r>
            <a:r>
              <a:rPr lang="en-US" dirty="0"/>
              <a:t>August 10, 2021</a:t>
            </a:r>
            <a:r>
              <a:rPr lang="en-US" dirty="0" smtClean="0"/>
              <a:t>?</a:t>
            </a:r>
          </a:p>
          <a:p>
            <a:pPr lvl="1"/>
            <a:r>
              <a:rPr lang="en-US" dirty="0" smtClean="0">
                <a:solidFill>
                  <a:srgbClr val="FF0000"/>
                </a:solidFill>
              </a:rPr>
              <a:t>Yes - </a:t>
            </a:r>
            <a:r>
              <a:rPr lang="en-US" dirty="0">
                <a:solidFill>
                  <a:srgbClr val="FF0000"/>
                </a:solidFill>
              </a:rPr>
              <a:t>w</a:t>
            </a:r>
            <a:r>
              <a:rPr lang="en-US" dirty="0" smtClean="0">
                <a:solidFill>
                  <a:srgbClr val="FF0000"/>
                </a:solidFill>
              </a:rPr>
              <a:t>e’re working on this request with the IT team and hope to have this change implemented in time for the new date.  If this is not feasible, states will not be penalized and we will work directly with state to accept Module 3 publication if certification is not possible. </a:t>
            </a:r>
            <a:endParaRPr lang="en-US" dirty="0">
              <a:solidFill>
                <a:srgbClr val="FF0000"/>
              </a:solidFill>
            </a:endParaRPr>
          </a:p>
          <a:p>
            <a:r>
              <a:rPr lang="en-US" dirty="0"/>
              <a:t>Did you say no validation for any federal </a:t>
            </a:r>
            <a:r>
              <a:rPr lang="en-US" dirty="0" smtClean="0"/>
              <a:t>programs</a:t>
            </a:r>
          </a:p>
          <a:p>
            <a:pPr lvl="1"/>
            <a:r>
              <a:rPr lang="en-US" dirty="0" smtClean="0">
                <a:solidFill>
                  <a:srgbClr val="FF0000"/>
                </a:solidFill>
              </a:rPr>
              <a:t>Federal claims (UCFE/UCX) are validated.  Federal CARES Act programs like PUA are NOT validated. </a:t>
            </a:r>
            <a:endParaRPr lang="en-US" dirty="0">
              <a:solidFill>
                <a:srgbClr val="FF0000"/>
              </a:solidFill>
            </a:endParaRPr>
          </a:p>
          <a:p>
            <a:r>
              <a:rPr lang="en-US" dirty="0"/>
              <a:t>For the states that are due for </a:t>
            </a:r>
            <a:r>
              <a:rPr lang="en-US" dirty="0" smtClean="0"/>
              <a:t>monitoring this </a:t>
            </a:r>
            <a:r>
              <a:rPr lang="en-US" dirty="0"/>
              <a:t>year, do you know when and how and it will be scheduled and performed? </a:t>
            </a:r>
            <a:endParaRPr lang="en-US" dirty="0" smtClean="0"/>
          </a:p>
          <a:p>
            <a:pPr lvl="1"/>
            <a:r>
              <a:rPr lang="en-US" dirty="0" smtClean="0">
                <a:solidFill>
                  <a:srgbClr val="FF0000"/>
                </a:solidFill>
              </a:rPr>
              <a:t>Please contact your Regional Office.  Some flexibility will be needed and the regular DV monitoring cycle adjusted due to travel restrictions and safety concerns with the COVID-19 pandemic. </a:t>
            </a:r>
            <a:endParaRPr lang="en-US" dirty="0">
              <a:solidFill>
                <a:srgbClr val="FF0000"/>
              </a:solidFill>
            </a:endParaRPr>
          </a:p>
          <a:p>
            <a:endParaRPr lang="en-US" dirty="0"/>
          </a:p>
        </p:txBody>
      </p:sp>
    </p:spTree>
    <p:extLst>
      <p:ext uri="{BB962C8B-B14F-4D97-AF65-F5344CB8AC3E}">
        <p14:creationId xmlns:p14="http://schemas.microsoft.com/office/powerpoint/2010/main" val="618323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Address of DV KMS</a:t>
            </a:r>
            <a:endParaRPr lang="en-US" dirty="0"/>
          </a:p>
        </p:txBody>
      </p:sp>
      <p:sp>
        <p:nvSpPr>
          <p:cNvPr id="3" name="Content Placeholder 2"/>
          <p:cNvSpPr>
            <a:spLocks noGrp="1"/>
          </p:cNvSpPr>
          <p:nvPr>
            <p:ph idx="1"/>
          </p:nvPr>
        </p:nvSpPr>
        <p:spPr>
          <a:xfrm>
            <a:off x="838200" y="1825624"/>
            <a:ext cx="10515600" cy="4885055"/>
          </a:xfrm>
        </p:spPr>
        <p:txBody>
          <a:bodyPr/>
          <a:lstStyle/>
          <a:p>
            <a:endParaRPr lang="en-US" dirty="0" smtClean="0">
              <a:hlinkClick r:id="rId3"/>
            </a:endParaRPr>
          </a:p>
          <a:p>
            <a:r>
              <a:rPr lang="en-US" dirty="0" smtClean="0">
                <a:effectLst/>
              </a:rPr>
              <a:t>Questions should be sent forward to </a:t>
            </a:r>
            <a:r>
              <a:rPr lang="en-US" dirty="0" smtClean="0">
                <a:effectLst/>
                <a:hlinkClick r:id="rId4"/>
              </a:rPr>
              <a:t>dvrpts@uis.doleta.gov</a:t>
            </a:r>
            <a:r>
              <a:rPr lang="en-US" dirty="0" smtClean="0">
                <a:effectLst/>
              </a:rPr>
              <a:t>.</a:t>
            </a:r>
          </a:p>
          <a:p>
            <a:pPr marL="0" indent="0">
              <a:buNone/>
            </a:pPr>
            <a:endParaRPr lang="en-US" dirty="0" smtClean="0">
              <a:hlinkClick r:id="rId3"/>
            </a:endParaRPr>
          </a:p>
          <a:p>
            <a:r>
              <a:rPr lang="en-US" dirty="0" smtClean="0">
                <a:hlinkClick r:id="rId3"/>
              </a:rPr>
              <a:t>https://oui.doleta.gov/dv/index.asp</a:t>
            </a:r>
            <a:endParaRPr lang="en-US" dirty="0" smtClean="0"/>
          </a:p>
          <a:p>
            <a:pPr marL="0" indent="0">
              <a:buNone/>
            </a:pPr>
            <a:endParaRPr lang="en-US" dirty="0" smtClean="0"/>
          </a:p>
          <a:p>
            <a:r>
              <a:rPr lang="en-US" dirty="0" smtClean="0">
                <a:hlinkClick r:id="rId5"/>
              </a:rPr>
              <a:t>https://oui.doleta.gov/dv/dv_knwl_mgmt_sys.asp</a:t>
            </a:r>
            <a:endParaRPr lang="en-US" dirty="0" smtClean="0"/>
          </a:p>
          <a:p>
            <a:pPr marL="914400" lvl="2" indent="0">
              <a:buNone/>
            </a:pPr>
            <a:r>
              <a:rPr lang="en-US" dirty="0"/>
              <a:t>	</a:t>
            </a:r>
            <a:endParaRPr lang="en-US" dirty="0" smtClean="0"/>
          </a:p>
          <a:p>
            <a:pPr marL="914400" lvl="2" indent="0">
              <a:buNone/>
            </a:pPr>
            <a:endParaRPr lang="en-US" dirty="0"/>
          </a:p>
          <a:p>
            <a:pPr marL="914400" lvl="2" indent="0">
              <a:buNone/>
            </a:pPr>
            <a:r>
              <a:rPr lang="en-US" dirty="0" smtClean="0"/>
              <a:t>	</a:t>
            </a:r>
            <a:r>
              <a:rPr lang="en-US" sz="2800" b="1" dirty="0" smtClean="0">
                <a:solidFill>
                  <a:srgbClr val="FF0000"/>
                </a:solidFill>
              </a:rPr>
              <a:t>DV DEADLINE: Due Date Extension until August 10, 2021</a:t>
            </a:r>
          </a:p>
          <a:p>
            <a:pPr marL="914400" lvl="2" indent="0">
              <a:buNone/>
            </a:pPr>
            <a:r>
              <a:rPr lang="en-US" sz="2800" b="1" dirty="0">
                <a:solidFill>
                  <a:srgbClr val="FF0000"/>
                </a:solidFill>
              </a:rPr>
              <a:t>	</a:t>
            </a:r>
            <a:r>
              <a:rPr lang="en-US" sz="2800" b="1" dirty="0" smtClean="0">
                <a:solidFill>
                  <a:srgbClr val="FF0000"/>
                </a:solidFill>
              </a:rPr>
              <a:t>	(April 1, 2020-March 31, 2021)</a:t>
            </a:r>
          </a:p>
          <a:p>
            <a:endParaRPr lang="en-US"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128" y="5113528"/>
            <a:ext cx="1597152" cy="1597152"/>
          </a:xfrm>
          <a:prstGeom prst="rect">
            <a:avLst/>
          </a:prstGeom>
        </p:spPr>
      </p:pic>
    </p:spTree>
    <p:extLst>
      <p:ext uri="{BB962C8B-B14F-4D97-AF65-F5344CB8AC3E}">
        <p14:creationId xmlns:p14="http://schemas.microsoft.com/office/powerpoint/2010/main" val="3715900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69111648CCE841868FE85E89B9B60A" ma:contentTypeVersion="11" ma:contentTypeDescription="Create a new document." ma:contentTypeScope="" ma:versionID="9b594f9c3c8da46199e68ec7ba017ece">
  <xsd:schema xmlns:xsd="http://www.w3.org/2001/XMLSchema" xmlns:xs="http://www.w3.org/2001/XMLSchema" xmlns:p="http://schemas.microsoft.com/office/2006/metadata/properties" xmlns:ns3="2a1ba486-ff2f-4459-80ac-1ab5aa17f82f" xmlns:ns4="2b487234-2a61-45b0-86e3-998bf12a0e9d" targetNamespace="http://schemas.microsoft.com/office/2006/metadata/properties" ma:root="true" ma:fieldsID="2f7c4a9fd073ac32f0047166a3ead523" ns3:_="" ns4:_="">
    <xsd:import namespace="2a1ba486-ff2f-4459-80ac-1ab5aa17f82f"/>
    <xsd:import namespace="2b487234-2a61-45b0-86e3-998bf12a0e9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1ba486-ff2f-4459-80ac-1ab5aa17f8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487234-2a61-45b0-86e3-998bf12a0e9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B0698A-16BD-45A4-BF7C-29F158E94B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1ba486-ff2f-4459-80ac-1ab5aa17f82f"/>
    <ds:schemaRef ds:uri="2b487234-2a61-45b0-86e3-998bf12a0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EFBA07-9AB9-48FE-9AA7-9FC24BF19967}">
  <ds:schemaRefs>
    <ds:schemaRef ds:uri="http://www.w3.org/XML/1998/namespace"/>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2b487234-2a61-45b0-86e3-998bf12a0e9d"/>
    <ds:schemaRef ds:uri="2a1ba486-ff2f-4459-80ac-1ab5aa17f82f"/>
    <ds:schemaRef ds:uri="http://purl.org/dc/terms/"/>
  </ds:schemaRefs>
</ds:datastoreItem>
</file>

<file path=customXml/itemProps3.xml><?xml version="1.0" encoding="utf-8"?>
<ds:datastoreItem xmlns:ds="http://schemas.openxmlformats.org/officeDocument/2006/customXml" ds:itemID="{F571634C-9ABC-49AC-A452-5AA2A0C4B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4539</TotalTime>
  <Words>1914</Words>
  <Application>Microsoft Office PowerPoint</Application>
  <PresentationFormat>Widescreen</PresentationFormat>
  <Paragraphs>177</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Unemployment Insurance Benefits Data Validation (DV)  Knowledge Management System (KMS)</vt:lpstr>
      <vt:lpstr>What is the KMS?</vt:lpstr>
      <vt:lpstr>Instructions</vt:lpstr>
      <vt:lpstr>Master Index</vt:lpstr>
      <vt:lpstr>KMS Combines DV Information into One Searchable Resource</vt:lpstr>
      <vt:lpstr>Resource Options</vt:lpstr>
      <vt:lpstr>Topics Included in Population Information as Part of Master Index</vt:lpstr>
      <vt:lpstr>Continued Benefits Populations and Topics</vt:lpstr>
      <vt:lpstr>Example: Population 1 and Table of Contents</vt:lpstr>
      <vt:lpstr>Definition and Associated Module 3 Steps</vt:lpstr>
      <vt:lpstr>Subpopulation Specifications (ETA 361)</vt:lpstr>
      <vt:lpstr>Population Notes</vt:lpstr>
      <vt:lpstr>Report Cells Validated by Population</vt:lpstr>
      <vt:lpstr>Data Elements and Record Layout (ETA 411)</vt:lpstr>
      <vt:lpstr>Next in Table of Contents for Population:   Date Week Claimed</vt:lpstr>
      <vt:lpstr>Other Data Elements that Validate Pop 1 </vt:lpstr>
      <vt:lpstr>Definition and Module 3 Step/Rule(s)</vt:lpstr>
      <vt:lpstr>Record Layout by Population for this Data Element</vt:lpstr>
      <vt:lpstr>PowerPoint Presentation</vt:lpstr>
      <vt:lpstr>Concepts for Improving General DV Understanding</vt:lpstr>
      <vt:lpstr>PowerPoint Presentation</vt:lpstr>
      <vt:lpstr>PowerPoint Presentation</vt:lpstr>
      <vt:lpstr>Questions during the Live Session</vt:lpstr>
      <vt:lpstr>Questions during the Live Session</vt:lpstr>
      <vt:lpstr>Web Address of DV KMS</vt:lpstr>
    </vt:vector>
  </TitlesOfParts>
  <Company>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Beistel, Rachel - ETA</dc:creator>
  <cp:lastModifiedBy>Beistel, Rachel - ETA</cp:lastModifiedBy>
  <cp:revision>84</cp:revision>
  <dcterms:created xsi:type="dcterms:W3CDTF">2021-01-07T18:41:04Z</dcterms:created>
  <dcterms:modified xsi:type="dcterms:W3CDTF">2021-02-04T18:18:37Z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0x0101007669111648CCE841868FE85E89B9B60A</vt:lpwstr>
  </property>
</Properties>
</file>